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</p:sldIdLst>
  <p:sldSz cx="10693400" cy="7561263"/>
  <p:notesSz cx="6858000" cy="9144000"/>
  <p:defaultTextStyle>
    <a:defPPr>
      <a:defRPr lang="fr-FR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9F4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46" y="274"/>
      </p:cViewPr>
      <p:guideLst>
        <p:guide orient="horz" pos="2382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02005" y="2348894"/>
            <a:ext cx="9089390" cy="1620771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4F8CE-1B72-4295-AADB-38AD71699E37}" type="datetimeFigureOut">
              <a:rPr lang="fr-FR" smtClean="0"/>
              <a:t>30/08/2016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B4E6A-1DF4-4434-9EC3-49D7A758CD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7664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4F8CE-1B72-4295-AADB-38AD71699E37}" type="datetimeFigureOut">
              <a:rPr lang="fr-FR" smtClean="0"/>
              <a:t>30/08/2016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B4E6A-1DF4-4434-9EC3-49D7A758CD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8643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5814536" y="404318"/>
            <a:ext cx="1804512" cy="8600937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01004" y="404318"/>
            <a:ext cx="5235312" cy="860093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4F8CE-1B72-4295-AADB-38AD71699E37}" type="datetimeFigureOut">
              <a:rPr lang="fr-FR" smtClean="0"/>
              <a:t>30/08/2016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B4E6A-1DF4-4434-9EC3-49D7A758CD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4612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4F8CE-1B72-4295-AADB-38AD71699E37}" type="datetimeFigureOut">
              <a:rPr lang="fr-FR" smtClean="0"/>
              <a:t>30/08/2016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B4E6A-1DF4-4434-9EC3-49D7A758CD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0026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4705" y="4858812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44705" y="3204787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4F8CE-1B72-4295-AADB-38AD71699E37}" type="datetimeFigureOut">
              <a:rPr lang="fr-FR" smtClean="0"/>
              <a:t>30/08/2016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B4E6A-1DF4-4434-9EC3-49D7A758CD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36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01004" y="2352394"/>
            <a:ext cx="3519911" cy="6652862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099138" y="2352394"/>
            <a:ext cx="3519911" cy="6652862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4F8CE-1B72-4295-AADB-38AD71699E37}" type="datetimeFigureOut">
              <a:rPr lang="fr-FR" smtClean="0"/>
              <a:t>30/08/2016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B4E6A-1DF4-4434-9EC3-49D7A758CD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3597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671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34671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432101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432101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4F8CE-1B72-4295-AADB-38AD71699E37}" type="datetimeFigureOut">
              <a:rPr lang="fr-FR" smtClean="0"/>
              <a:t>30/08/2016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B4E6A-1DF4-4434-9EC3-49D7A758CD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7408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4F8CE-1B72-4295-AADB-38AD71699E37}" type="datetimeFigureOut">
              <a:rPr lang="fr-FR" smtClean="0"/>
              <a:t>30/08/2016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B4E6A-1DF4-4434-9EC3-49D7A758CD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3438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4F8CE-1B72-4295-AADB-38AD71699E37}" type="datetimeFigureOut">
              <a:rPr lang="fr-FR" smtClean="0"/>
              <a:t>30/08/2016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B4E6A-1DF4-4434-9EC3-49D7A758CD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65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672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80823" y="301052"/>
            <a:ext cx="5977909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4672" y="1582266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4F8CE-1B72-4295-AADB-38AD71699E37}" type="datetimeFigureOut">
              <a:rPr lang="fr-FR" smtClean="0"/>
              <a:t>30/08/2016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B4E6A-1DF4-4434-9EC3-49D7A758CD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1833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95981" y="5292885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95981" y="5917740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4F8CE-1B72-4295-AADB-38AD71699E37}" type="datetimeFigureOut">
              <a:rPr lang="fr-FR" smtClean="0"/>
              <a:t>30/08/2016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B4E6A-1DF4-4434-9EC3-49D7A758CD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555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670" y="1764296"/>
            <a:ext cx="9624060" cy="4990084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34670" y="7008172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A4F8CE-1B72-4295-AADB-38AD71699E37}" type="datetimeFigureOut">
              <a:rPr lang="fr-FR" smtClean="0"/>
              <a:t>30/08/2016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653579" y="7008172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663603" y="7008172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8B4E6A-1DF4-4434-9EC3-49D7A758CD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3206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2" name="Connecteur droit avec flèche 311"/>
          <p:cNvCxnSpPr/>
          <p:nvPr/>
        </p:nvCxnSpPr>
        <p:spPr>
          <a:xfrm>
            <a:off x="1305239" y="2854577"/>
            <a:ext cx="0" cy="720000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Connecteur droit avec flèche 310"/>
          <p:cNvCxnSpPr/>
          <p:nvPr/>
        </p:nvCxnSpPr>
        <p:spPr>
          <a:xfrm>
            <a:off x="2996072" y="2859494"/>
            <a:ext cx="0" cy="720000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Connecteur droit avec flèche 309"/>
          <p:cNvCxnSpPr>
            <a:stCxn id="294" idx="2"/>
          </p:cNvCxnSpPr>
          <p:nvPr/>
        </p:nvCxnSpPr>
        <p:spPr>
          <a:xfrm>
            <a:off x="4821358" y="2854576"/>
            <a:ext cx="0" cy="716543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Connecteur droit avec flèche 254"/>
          <p:cNvCxnSpPr/>
          <p:nvPr/>
        </p:nvCxnSpPr>
        <p:spPr>
          <a:xfrm flipH="1" flipV="1">
            <a:off x="11251356" y="3708118"/>
            <a:ext cx="0" cy="1122595"/>
          </a:xfrm>
          <a:prstGeom prst="straightConnector1">
            <a:avLst/>
          </a:prstGeom>
          <a:ln w="28575">
            <a:solidFill>
              <a:schemeClr val="accent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Connecteur droit 181"/>
          <p:cNvCxnSpPr/>
          <p:nvPr/>
        </p:nvCxnSpPr>
        <p:spPr>
          <a:xfrm>
            <a:off x="6077600" y="1006289"/>
            <a:ext cx="0" cy="1331900"/>
          </a:xfrm>
          <a:prstGeom prst="line">
            <a:avLst/>
          </a:prstGeom>
          <a:ln w="28575">
            <a:solidFill>
              <a:schemeClr val="accent3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Connecteur droit 164"/>
          <p:cNvCxnSpPr/>
          <p:nvPr/>
        </p:nvCxnSpPr>
        <p:spPr>
          <a:xfrm>
            <a:off x="1328426" y="814873"/>
            <a:ext cx="1897" cy="1139025"/>
          </a:xfrm>
          <a:prstGeom prst="line">
            <a:avLst/>
          </a:prstGeom>
          <a:ln w="28575">
            <a:solidFill>
              <a:schemeClr val="accent3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Connecteur droit avec flèche 171"/>
          <p:cNvCxnSpPr>
            <a:stCxn id="169" idx="3"/>
          </p:cNvCxnSpPr>
          <p:nvPr/>
        </p:nvCxnSpPr>
        <p:spPr>
          <a:xfrm flipV="1">
            <a:off x="7120906" y="1816883"/>
            <a:ext cx="2574698" cy="2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Connecteur droit avec flèche 166"/>
          <p:cNvCxnSpPr/>
          <p:nvPr/>
        </p:nvCxnSpPr>
        <p:spPr>
          <a:xfrm flipV="1">
            <a:off x="1628439" y="1431520"/>
            <a:ext cx="2615128" cy="17016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Rectangle 130"/>
          <p:cNvSpPr/>
          <p:nvPr/>
        </p:nvSpPr>
        <p:spPr>
          <a:xfrm>
            <a:off x="73403" y="708240"/>
            <a:ext cx="10498980" cy="3039848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66" name="Connecteur droit avec flèche 165"/>
          <p:cNvCxnSpPr/>
          <p:nvPr/>
        </p:nvCxnSpPr>
        <p:spPr>
          <a:xfrm flipV="1">
            <a:off x="1575232" y="984982"/>
            <a:ext cx="7962952" cy="26490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ZoneTexte 108"/>
          <p:cNvSpPr txBox="1"/>
          <p:nvPr/>
        </p:nvSpPr>
        <p:spPr>
          <a:xfrm>
            <a:off x="3599099" y="117293"/>
            <a:ext cx="3500973" cy="40011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latin typeface="Consolas" panose="020B0609020204030204" pitchFamily="49" charset="0"/>
              </a:rPr>
              <a:t>VIE  SENSORIELLE</a:t>
            </a:r>
            <a:endParaRPr lang="fr-FR" sz="2000" b="1" dirty="0">
              <a:latin typeface="Consolas" panose="020B0609020204030204" pitchFamily="49" charset="0"/>
            </a:endParaRPr>
          </a:p>
        </p:txBody>
      </p:sp>
      <p:sp>
        <p:nvSpPr>
          <p:cNvPr id="141" name="Ellipse 140"/>
          <p:cNvSpPr/>
          <p:nvPr/>
        </p:nvSpPr>
        <p:spPr>
          <a:xfrm>
            <a:off x="661320" y="1735058"/>
            <a:ext cx="204478" cy="191219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3" name="ZoneTexte 142"/>
          <p:cNvSpPr txBox="1"/>
          <p:nvPr/>
        </p:nvSpPr>
        <p:spPr>
          <a:xfrm>
            <a:off x="792837" y="1702639"/>
            <a:ext cx="1074972" cy="246221"/>
          </a:xfrm>
          <a:prstGeom prst="rect">
            <a:avLst/>
          </a:prstGeom>
          <a:pattFill prst="zigZag">
            <a:fgClr>
              <a:schemeClr val="accent3">
                <a:lumMod val="60000"/>
                <a:lumOff val="40000"/>
              </a:schemeClr>
            </a:fgClr>
            <a:bgClr>
              <a:schemeClr val="bg1"/>
            </a:bgClr>
          </a:pattFill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/>
              <a:t>Sacs  à  mystère</a:t>
            </a:r>
            <a:endParaRPr lang="fr-FR" sz="1000" dirty="0"/>
          </a:p>
        </p:txBody>
      </p:sp>
      <p:sp>
        <p:nvSpPr>
          <p:cNvPr id="144" name="Ellipse 143"/>
          <p:cNvSpPr/>
          <p:nvPr/>
        </p:nvSpPr>
        <p:spPr>
          <a:xfrm>
            <a:off x="662984" y="1355327"/>
            <a:ext cx="204478" cy="191219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6" name="ZoneTexte 145"/>
          <p:cNvSpPr txBox="1"/>
          <p:nvPr/>
        </p:nvSpPr>
        <p:spPr>
          <a:xfrm>
            <a:off x="794511" y="1321792"/>
            <a:ext cx="1074972" cy="246221"/>
          </a:xfrm>
          <a:prstGeom prst="rect">
            <a:avLst/>
          </a:prstGeom>
          <a:pattFill prst="zigZag">
            <a:fgClr>
              <a:schemeClr val="accent3">
                <a:lumMod val="60000"/>
                <a:lumOff val="40000"/>
              </a:schemeClr>
            </a:fgClr>
            <a:bgClr>
              <a:schemeClr val="bg1"/>
            </a:bgClr>
          </a:pattFill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/>
              <a:t>Boites   à   tri</a:t>
            </a:r>
            <a:endParaRPr lang="fr-FR" sz="1000" dirty="0"/>
          </a:p>
        </p:txBody>
      </p:sp>
      <p:sp>
        <p:nvSpPr>
          <p:cNvPr id="147" name="ZoneTexte 146"/>
          <p:cNvSpPr txBox="1"/>
          <p:nvPr/>
        </p:nvSpPr>
        <p:spPr>
          <a:xfrm>
            <a:off x="2042345" y="1327825"/>
            <a:ext cx="927720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/>
              <a:t>Boutons  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148" name="ZoneTexte 147"/>
          <p:cNvSpPr txBox="1"/>
          <p:nvPr/>
        </p:nvSpPr>
        <p:spPr>
          <a:xfrm>
            <a:off x="3093526" y="1328342"/>
            <a:ext cx="927720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/>
              <a:t>Graines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150" name="Ellipse 149"/>
          <p:cNvSpPr/>
          <p:nvPr/>
        </p:nvSpPr>
        <p:spPr>
          <a:xfrm>
            <a:off x="665513" y="910680"/>
            <a:ext cx="204478" cy="191219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1" name="ZoneTexte 150"/>
          <p:cNvSpPr txBox="1"/>
          <p:nvPr/>
        </p:nvSpPr>
        <p:spPr>
          <a:xfrm>
            <a:off x="797030" y="806234"/>
            <a:ext cx="1074972" cy="400110"/>
          </a:xfrm>
          <a:prstGeom prst="rect">
            <a:avLst/>
          </a:prstGeom>
          <a:pattFill prst="zigZag">
            <a:fgClr>
              <a:schemeClr val="accent3">
                <a:lumMod val="60000"/>
                <a:lumOff val="40000"/>
              </a:schemeClr>
            </a:fgClr>
            <a:bgClr>
              <a:schemeClr val="bg1"/>
            </a:bgClr>
          </a:pattFill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/>
              <a:t>Planches rugueuses</a:t>
            </a:r>
            <a:endParaRPr lang="fr-FR" sz="1000" dirty="0"/>
          </a:p>
        </p:txBody>
      </p:sp>
      <p:sp>
        <p:nvSpPr>
          <p:cNvPr id="157" name="ZoneTexte 156"/>
          <p:cNvSpPr txBox="1"/>
          <p:nvPr/>
        </p:nvSpPr>
        <p:spPr>
          <a:xfrm>
            <a:off x="2045822" y="861873"/>
            <a:ext cx="927720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/>
              <a:t>1</a:t>
            </a:r>
            <a:r>
              <a:rPr lang="fr-FR" sz="1000" baseline="30000" dirty="0" smtClean="0"/>
              <a:t>ère</a:t>
            </a:r>
            <a:r>
              <a:rPr lang="fr-FR" sz="1000" dirty="0" smtClean="0"/>
              <a:t> planche  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158" name="ZoneTexte 157"/>
          <p:cNvSpPr txBox="1"/>
          <p:nvPr/>
        </p:nvSpPr>
        <p:spPr>
          <a:xfrm>
            <a:off x="3093526" y="861873"/>
            <a:ext cx="927720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/>
              <a:t>2</a:t>
            </a:r>
            <a:r>
              <a:rPr lang="fr-FR" sz="1000" baseline="30000" dirty="0" smtClean="0"/>
              <a:t>ème</a:t>
            </a:r>
            <a:r>
              <a:rPr lang="fr-FR" sz="1000" dirty="0" smtClean="0"/>
              <a:t>  planche  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159" name="ZoneTexte 158"/>
          <p:cNvSpPr txBox="1"/>
          <p:nvPr/>
        </p:nvSpPr>
        <p:spPr>
          <a:xfrm>
            <a:off x="4132183" y="854332"/>
            <a:ext cx="927720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/>
              <a:t>Tablettes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104" name="ZoneTexte 103"/>
          <p:cNvSpPr txBox="1"/>
          <p:nvPr/>
        </p:nvSpPr>
        <p:spPr>
          <a:xfrm rot="16200000">
            <a:off x="3389687" y="2919856"/>
            <a:ext cx="900000" cy="27699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>
                <a:latin typeface="Consolas" panose="020B0609020204030204" pitchFamily="49" charset="0"/>
              </a:rPr>
              <a:t>gustatif</a:t>
            </a:r>
            <a:endParaRPr lang="fr-FR" sz="1200" dirty="0">
              <a:latin typeface="Consolas" panose="020B0609020204030204" pitchFamily="49" charset="0"/>
            </a:endParaRPr>
          </a:p>
        </p:txBody>
      </p:sp>
      <p:sp>
        <p:nvSpPr>
          <p:cNvPr id="106" name="Ellipse 105"/>
          <p:cNvSpPr/>
          <p:nvPr/>
        </p:nvSpPr>
        <p:spPr>
          <a:xfrm>
            <a:off x="5424119" y="889373"/>
            <a:ext cx="204478" cy="191219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" name="ZoneTexte 109"/>
          <p:cNvSpPr txBox="1"/>
          <p:nvPr/>
        </p:nvSpPr>
        <p:spPr>
          <a:xfrm>
            <a:off x="5542011" y="867906"/>
            <a:ext cx="1074972" cy="246221"/>
          </a:xfrm>
          <a:prstGeom prst="rect">
            <a:avLst/>
          </a:prstGeom>
          <a:pattFill prst="zigZag">
            <a:fgClr>
              <a:schemeClr val="accent3"/>
            </a:fgClr>
            <a:bgClr>
              <a:schemeClr val="bg1"/>
            </a:bgClr>
          </a:pattFill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/>
              <a:t>Les tissus</a:t>
            </a:r>
            <a:endParaRPr lang="fr-FR" sz="1000" dirty="0"/>
          </a:p>
        </p:txBody>
      </p:sp>
      <p:sp>
        <p:nvSpPr>
          <p:cNvPr id="111" name="ZoneTexte 110"/>
          <p:cNvSpPr txBox="1"/>
          <p:nvPr/>
        </p:nvSpPr>
        <p:spPr>
          <a:xfrm>
            <a:off x="6812643" y="861873"/>
            <a:ext cx="927720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/>
              <a:t>mise en paire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119" name="ZoneTexte 118"/>
          <p:cNvSpPr txBox="1"/>
          <p:nvPr/>
        </p:nvSpPr>
        <p:spPr>
          <a:xfrm>
            <a:off x="7885720" y="861873"/>
            <a:ext cx="1374297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/>
              <a:t>naturel / synthétique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168" name="Ellipse 167"/>
          <p:cNvSpPr/>
          <p:nvPr/>
        </p:nvSpPr>
        <p:spPr>
          <a:xfrm>
            <a:off x="5443202" y="1721275"/>
            <a:ext cx="204478" cy="191219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9" name="ZoneTexte 168"/>
          <p:cNvSpPr txBox="1"/>
          <p:nvPr/>
        </p:nvSpPr>
        <p:spPr>
          <a:xfrm>
            <a:off x="5559234" y="1693774"/>
            <a:ext cx="1561672" cy="246221"/>
          </a:xfrm>
          <a:prstGeom prst="rect">
            <a:avLst/>
          </a:prstGeom>
          <a:pattFill prst="zigZag">
            <a:fgClr>
              <a:schemeClr val="accent3"/>
            </a:fgClr>
            <a:bgClr>
              <a:schemeClr val="bg1"/>
            </a:bgClr>
          </a:pattFill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/>
              <a:t>Les tablettes thermiques</a:t>
            </a:r>
            <a:endParaRPr lang="fr-FR" sz="1000" dirty="0"/>
          </a:p>
        </p:txBody>
      </p:sp>
      <p:sp>
        <p:nvSpPr>
          <p:cNvPr id="170" name="ZoneTexte 169"/>
          <p:cNvSpPr txBox="1"/>
          <p:nvPr/>
        </p:nvSpPr>
        <p:spPr>
          <a:xfrm>
            <a:off x="7369868" y="1693773"/>
            <a:ext cx="927720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/>
              <a:t>mise en paire</a:t>
            </a:r>
            <a:endParaRPr lang="fr-FR" sz="1000" b="0" dirty="0">
              <a:solidFill>
                <a:schemeClr val="tx1"/>
              </a:solidFill>
            </a:endParaRPr>
          </a:p>
        </p:txBody>
      </p:sp>
      <p:cxnSp>
        <p:nvCxnSpPr>
          <p:cNvPr id="171" name="Connecteur droit avec flèche 170"/>
          <p:cNvCxnSpPr>
            <a:endCxn id="168" idx="2"/>
          </p:cNvCxnSpPr>
          <p:nvPr/>
        </p:nvCxnSpPr>
        <p:spPr>
          <a:xfrm flipV="1">
            <a:off x="1867809" y="1816885"/>
            <a:ext cx="3575393" cy="13782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Connecteur droit avec flèche 173"/>
          <p:cNvCxnSpPr>
            <a:stCxn id="176" idx="3"/>
          </p:cNvCxnSpPr>
          <p:nvPr/>
        </p:nvCxnSpPr>
        <p:spPr>
          <a:xfrm>
            <a:off x="6911099" y="2276622"/>
            <a:ext cx="3515986" cy="0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Ellipse 174"/>
          <p:cNvSpPr/>
          <p:nvPr/>
        </p:nvSpPr>
        <p:spPr>
          <a:xfrm>
            <a:off x="5443202" y="2181012"/>
            <a:ext cx="204478" cy="191219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6" name="ZoneTexte 175"/>
          <p:cNvSpPr txBox="1"/>
          <p:nvPr/>
        </p:nvSpPr>
        <p:spPr>
          <a:xfrm>
            <a:off x="5559234" y="2153511"/>
            <a:ext cx="1351865" cy="246221"/>
          </a:xfrm>
          <a:prstGeom prst="rect">
            <a:avLst/>
          </a:prstGeom>
          <a:pattFill prst="zigZag">
            <a:fgClr>
              <a:schemeClr val="accent3"/>
            </a:fgClr>
            <a:bgClr>
              <a:schemeClr val="bg1"/>
            </a:bgClr>
          </a:pattFill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/>
              <a:t>Les tablettes baryques</a:t>
            </a:r>
            <a:endParaRPr lang="fr-FR" sz="1000" dirty="0"/>
          </a:p>
        </p:txBody>
      </p:sp>
      <p:sp>
        <p:nvSpPr>
          <p:cNvPr id="177" name="ZoneTexte 176"/>
          <p:cNvSpPr txBox="1"/>
          <p:nvPr/>
        </p:nvSpPr>
        <p:spPr>
          <a:xfrm>
            <a:off x="7037713" y="2076567"/>
            <a:ext cx="797034" cy="40011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/>
              <a:t>2 séries + contrastées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178" name="ZoneTexte 177"/>
          <p:cNvSpPr txBox="1"/>
          <p:nvPr/>
        </p:nvSpPr>
        <p:spPr>
          <a:xfrm>
            <a:off x="8436838" y="1692250"/>
            <a:ext cx="927720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/>
              <a:t>Gradation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179" name="ZoneTexte 178"/>
          <p:cNvSpPr txBox="1"/>
          <p:nvPr/>
        </p:nvSpPr>
        <p:spPr>
          <a:xfrm>
            <a:off x="7902059" y="2070008"/>
            <a:ext cx="797034" cy="40011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/>
              <a:t>2 séries  -contrastées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180" name="ZoneTexte 179"/>
          <p:cNvSpPr txBox="1"/>
          <p:nvPr/>
        </p:nvSpPr>
        <p:spPr>
          <a:xfrm>
            <a:off x="8794403" y="2146952"/>
            <a:ext cx="648377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/>
              <a:t>3 séries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181" name="ZoneTexte 180"/>
          <p:cNvSpPr txBox="1"/>
          <p:nvPr/>
        </p:nvSpPr>
        <p:spPr>
          <a:xfrm>
            <a:off x="9538184" y="2145024"/>
            <a:ext cx="733125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/>
              <a:t>Gradation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284" name="ZoneTexte 283"/>
          <p:cNvSpPr txBox="1"/>
          <p:nvPr/>
        </p:nvSpPr>
        <p:spPr>
          <a:xfrm>
            <a:off x="11114202" y="5842815"/>
            <a:ext cx="593743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/>
              <a:t>Jeux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291" name="ZoneTexte 290"/>
          <p:cNvSpPr txBox="1"/>
          <p:nvPr/>
        </p:nvSpPr>
        <p:spPr>
          <a:xfrm rot="16200000">
            <a:off x="-70538" y="2919857"/>
            <a:ext cx="900000" cy="27699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>
                <a:latin typeface="Consolas" panose="020B0609020204030204" pitchFamily="49" charset="0"/>
              </a:rPr>
              <a:t>olfactif</a:t>
            </a:r>
            <a:endParaRPr lang="fr-FR" sz="1200" dirty="0">
              <a:latin typeface="Consolas" panose="020B0609020204030204" pitchFamily="49" charset="0"/>
            </a:endParaRPr>
          </a:p>
        </p:txBody>
      </p:sp>
      <p:sp>
        <p:nvSpPr>
          <p:cNvPr id="292" name="ZoneTexte 291"/>
          <p:cNvSpPr txBox="1"/>
          <p:nvPr/>
        </p:nvSpPr>
        <p:spPr>
          <a:xfrm rot="16200000">
            <a:off x="-423582" y="1463949"/>
            <a:ext cx="1592429" cy="27699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>
                <a:latin typeface="Consolas" panose="020B0609020204030204" pitchFamily="49" charset="0"/>
              </a:rPr>
              <a:t>tactile</a:t>
            </a:r>
            <a:endParaRPr lang="fr-FR" sz="1200" dirty="0">
              <a:latin typeface="Consolas" panose="020B0609020204030204" pitchFamily="49" charset="0"/>
            </a:endParaRPr>
          </a:p>
        </p:txBody>
      </p:sp>
      <p:sp>
        <p:nvSpPr>
          <p:cNvPr id="293" name="Ellipse 292"/>
          <p:cNvSpPr/>
          <p:nvPr/>
        </p:nvSpPr>
        <p:spPr>
          <a:xfrm>
            <a:off x="4112052" y="2640774"/>
            <a:ext cx="204478" cy="191219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4" name="ZoneTexte 293"/>
          <p:cNvSpPr txBox="1"/>
          <p:nvPr/>
        </p:nvSpPr>
        <p:spPr>
          <a:xfrm>
            <a:off x="4243568" y="2608355"/>
            <a:ext cx="1155579" cy="246221"/>
          </a:xfrm>
          <a:prstGeom prst="rect">
            <a:avLst/>
          </a:prstGeom>
          <a:pattFill prst="zigZag">
            <a:fgClr>
              <a:schemeClr val="accent3">
                <a:lumMod val="60000"/>
                <a:lumOff val="40000"/>
              </a:schemeClr>
            </a:fgClr>
            <a:bgClr>
              <a:schemeClr val="bg1"/>
            </a:bgClr>
          </a:pattFill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/>
              <a:t>Bouteilles à goûts</a:t>
            </a:r>
            <a:endParaRPr lang="fr-FR" sz="1000" dirty="0"/>
          </a:p>
        </p:txBody>
      </p:sp>
      <p:sp>
        <p:nvSpPr>
          <p:cNvPr id="295" name="Ellipse 294"/>
          <p:cNvSpPr/>
          <p:nvPr/>
        </p:nvSpPr>
        <p:spPr>
          <a:xfrm>
            <a:off x="636236" y="2640775"/>
            <a:ext cx="204478" cy="191219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6" name="ZoneTexte 295"/>
          <p:cNvSpPr txBox="1"/>
          <p:nvPr/>
        </p:nvSpPr>
        <p:spPr>
          <a:xfrm>
            <a:off x="767753" y="2608356"/>
            <a:ext cx="1004209" cy="246221"/>
          </a:xfrm>
          <a:prstGeom prst="rect">
            <a:avLst/>
          </a:prstGeom>
          <a:pattFill prst="zigZag">
            <a:fgClr>
              <a:schemeClr val="accent3">
                <a:lumMod val="60000"/>
                <a:lumOff val="40000"/>
              </a:schemeClr>
            </a:fgClr>
            <a:bgClr>
              <a:schemeClr val="bg1"/>
            </a:bgClr>
          </a:pattFill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/>
              <a:t>Boite à odeurs</a:t>
            </a:r>
            <a:endParaRPr lang="fr-FR" sz="1000" dirty="0"/>
          </a:p>
        </p:txBody>
      </p:sp>
      <p:sp>
        <p:nvSpPr>
          <p:cNvPr id="297" name="ZoneTexte 296"/>
          <p:cNvSpPr txBox="1"/>
          <p:nvPr/>
        </p:nvSpPr>
        <p:spPr>
          <a:xfrm rot="16200000">
            <a:off x="1704261" y="2926645"/>
            <a:ext cx="900000" cy="27699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>
                <a:latin typeface="Consolas" panose="020B0609020204030204" pitchFamily="49" charset="0"/>
              </a:rPr>
              <a:t>auditif</a:t>
            </a:r>
            <a:endParaRPr lang="fr-FR" sz="1200" dirty="0">
              <a:latin typeface="Consolas" panose="020B0609020204030204" pitchFamily="49" charset="0"/>
            </a:endParaRPr>
          </a:p>
        </p:txBody>
      </p:sp>
      <p:sp>
        <p:nvSpPr>
          <p:cNvPr id="298" name="ZoneTexte 297"/>
          <p:cNvSpPr txBox="1"/>
          <p:nvPr/>
        </p:nvSpPr>
        <p:spPr>
          <a:xfrm>
            <a:off x="2481999" y="2613273"/>
            <a:ext cx="976133" cy="246221"/>
          </a:xfrm>
          <a:prstGeom prst="rect">
            <a:avLst/>
          </a:prstGeom>
          <a:pattFill prst="zigZag">
            <a:fgClr>
              <a:schemeClr val="accent3">
                <a:lumMod val="60000"/>
                <a:lumOff val="40000"/>
              </a:schemeClr>
            </a:fgClr>
            <a:bgClr>
              <a:schemeClr val="bg1"/>
            </a:bgClr>
          </a:pattFill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/>
              <a:t>Boite à  sons</a:t>
            </a:r>
            <a:endParaRPr lang="fr-FR" sz="1000" dirty="0"/>
          </a:p>
        </p:txBody>
      </p:sp>
      <p:sp>
        <p:nvSpPr>
          <p:cNvPr id="299" name="Ellipse 298"/>
          <p:cNvSpPr/>
          <p:nvPr/>
        </p:nvSpPr>
        <p:spPr>
          <a:xfrm>
            <a:off x="2370923" y="2640773"/>
            <a:ext cx="204478" cy="191219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4" name="ZoneTexte 303"/>
          <p:cNvSpPr txBox="1"/>
          <p:nvPr/>
        </p:nvSpPr>
        <p:spPr>
          <a:xfrm>
            <a:off x="4299091" y="2935244"/>
            <a:ext cx="927720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/>
              <a:t>mise en paire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305" name="ZoneTexte 304"/>
          <p:cNvSpPr txBox="1"/>
          <p:nvPr/>
        </p:nvSpPr>
        <p:spPr>
          <a:xfrm>
            <a:off x="4299091" y="3262135"/>
            <a:ext cx="927720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/>
              <a:t>Gradation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306" name="ZoneTexte 305"/>
          <p:cNvSpPr txBox="1"/>
          <p:nvPr/>
        </p:nvSpPr>
        <p:spPr>
          <a:xfrm>
            <a:off x="2530412" y="2940162"/>
            <a:ext cx="927720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/>
              <a:t>mise en paire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307" name="ZoneTexte 306"/>
          <p:cNvSpPr txBox="1"/>
          <p:nvPr/>
        </p:nvSpPr>
        <p:spPr>
          <a:xfrm>
            <a:off x="2530412" y="3267053"/>
            <a:ext cx="927720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/>
              <a:t>Gradation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308" name="ZoneTexte 307"/>
          <p:cNvSpPr txBox="1"/>
          <p:nvPr/>
        </p:nvSpPr>
        <p:spPr>
          <a:xfrm>
            <a:off x="844242" y="2935245"/>
            <a:ext cx="927720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/>
              <a:t>mise en paire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309" name="ZoneTexte 308"/>
          <p:cNvSpPr txBox="1"/>
          <p:nvPr/>
        </p:nvSpPr>
        <p:spPr>
          <a:xfrm>
            <a:off x="844242" y="3262136"/>
            <a:ext cx="927720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/>
              <a:t>Gradation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57" name="ZoneTexte 1"/>
          <p:cNvSpPr txBox="1"/>
          <p:nvPr/>
        </p:nvSpPr>
        <p:spPr>
          <a:xfrm>
            <a:off x="9538184" y="7309023"/>
            <a:ext cx="11521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528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3056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584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6112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7640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9168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0696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2224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800" dirty="0" smtClean="0"/>
              <a:t>www.tiloustics.eu</a:t>
            </a:r>
            <a:endParaRPr lang="fr-FR" sz="800" dirty="0"/>
          </a:p>
        </p:txBody>
      </p:sp>
    </p:spTree>
    <p:extLst>
      <p:ext uri="{BB962C8B-B14F-4D97-AF65-F5344CB8AC3E}">
        <p14:creationId xmlns:p14="http://schemas.microsoft.com/office/powerpoint/2010/main" val="7171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4" name="Connecteur droit avec flèche 253"/>
          <p:cNvCxnSpPr/>
          <p:nvPr/>
        </p:nvCxnSpPr>
        <p:spPr>
          <a:xfrm flipH="1" flipV="1">
            <a:off x="9849491" y="1992666"/>
            <a:ext cx="0" cy="3236238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Connecteur droit avec flèche 265"/>
          <p:cNvCxnSpPr/>
          <p:nvPr/>
        </p:nvCxnSpPr>
        <p:spPr>
          <a:xfrm flipV="1">
            <a:off x="2790307" y="4920674"/>
            <a:ext cx="2647229" cy="2306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Connecteur droit avec flèche 266"/>
          <p:cNvCxnSpPr/>
          <p:nvPr/>
        </p:nvCxnSpPr>
        <p:spPr>
          <a:xfrm>
            <a:off x="6220301" y="4922980"/>
            <a:ext cx="3303175" cy="0"/>
          </a:xfrm>
          <a:prstGeom prst="straightConnector1">
            <a:avLst/>
          </a:prstGeom>
          <a:ln w="28575">
            <a:solidFill>
              <a:schemeClr val="accent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7" name="Ellipse 256"/>
          <p:cNvSpPr/>
          <p:nvPr/>
        </p:nvSpPr>
        <p:spPr>
          <a:xfrm>
            <a:off x="2279164" y="4810128"/>
            <a:ext cx="204478" cy="191219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55" name="Connecteur droit avec flèche 254"/>
          <p:cNvCxnSpPr/>
          <p:nvPr/>
        </p:nvCxnSpPr>
        <p:spPr>
          <a:xfrm flipH="1" flipV="1">
            <a:off x="11251356" y="3708118"/>
            <a:ext cx="0" cy="1122595"/>
          </a:xfrm>
          <a:prstGeom prst="straightConnector1">
            <a:avLst/>
          </a:prstGeom>
          <a:ln w="28575">
            <a:solidFill>
              <a:schemeClr val="accent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Connecteur droit 249"/>
          <p:cNvCxnSpPr/>
          <p:nvPr/>
        </p:nvCxnSpPr>
        <p:spPr>
          <a:xfrm>
            <a:off x="1308815" y="1036607"/>
            <a:ext cx="12086" cy="2155726"/>
          </a:xfrm>
          <a:prstGeom prst="line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Connecteur droit avec flèche 243"/>
          <p:cNvCxnSpPr/>
          <p:nvPr/>
        </p:nvCxnSpPr>
        <p:spPr>
          <a:xfrm flipV="1">
            <a:off x="3977868" y="5385879"/>
            <a:ext cx="2647229" cy="2306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Connecteur droit 228"/>
          <p:cNvCxnSpPr/>
          <p:nvPr/>
        </p:nvCxnSpPr>
        <p:spPr>
          <a:xfrm>
            <a:off x="2408279" y="3262425"/>
            <a:ext cx="0" cy="1287735"/>
          </a:xfrm>
          <a:prstGeom prst="line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Connecteur droit avec flèche 217"/>
          <p:cNvCxnSpPr/>
          <p:nvPr/>
        </p:nvCxnSpPr>
        <p:spPr>
          <a:xfrm>
            <a:off x="1770881" y="3287004"/>
            <a:ext cx="6259399" cy="0"/>
          </a:xfrm>
          <a:prstGeom prst="straightConnector1">
            <a:avLst/>
          </a:prstGeom>
          <a:ln w="28575">
            <a:solidFill>
              <a:schemeClr val="accent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0" name="Ellipse 209"/>
          <p:cNvSpPr/>
          <p:nvPr/>
        </p:nvSpPr>
        <p:spPr>
          <a:xfrm>
            <a:off x="645538" y="3172416"/>
            <a:ext cx="204478" cy="191219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09" name="Connecteur droit avec flèche 208"/>
          <p:cNvCxnSpPr/>
          <p:nvPr/>
        </p:nvCxnSpPr>
        <p:spPr>
          <a:xfrm flipV="1">
            <a:off x="1791932" y="2684132"/>
            <a:ext cx="3922896" cy="2"/>
          </a:xfrm>
          <a:prstGeom prst="straightConnector1">
            <a:avLst/>
          </a:prstGeom>
          <a:ln w="28575">
            <a:solidFill>
              <a:schemeClr val="accent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1" name="Ellipse 200"/>
          <p:cNvSpPr/>
          <p:nvPr/>
        </p:nvSpPr>
        <p:spPr>
          <a:xfrm>
            <a:off x="645538" y="2594820"/>
            <a:ext cx="204478" cy="191219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99" name="Connecteur droit avec flèche 198"/>
          <p:cNvCxnSpPr/>
          <p:nvPr/>
        </p:nvCxnSpPr>
        <p:spPr>
          <a:xfrm>
            <a:off x="6928106" y="1051109"/>
            <a:ext cx="7838" cy="1278479"/>
          </a:xfrm>
          <a:prstGeom prst="straightConnector1">
            <a:avLst/>
          </a:prstGeom>
          <a:ln w="28575">
            <a:solidFill>
              <a:schemeClr val="accent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Connecteur droit avec flèche 197"/>
          <p:cNvCxnSpPr/>
          <p:nvPr/>
        </p:nvCxnSpPr>
        <p:spPr>
          <a:xfrm>
            <a:off x="4495944" y="984364"/>
            <a:ext cx="11609" cy="1345224"/>
          </a:xfrm>
          <a:prstGeom prst="straightConnector1">
            <a:avLst/>
          </a:prstGeom>
          <a:ln w="28575">
            <a:solidFill>
              <a:schemeClr val="accent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Connecteur droit avec flèche 196"/>
          <p:cNvCxnSpPr>
            <a:stCxn id="160" idx="2"/>
          </p:cNvCxnSpPr>
          <p:nvPr/>
        </p:nvCxnSpPr>
        <p:spPr>
          <a:xfrm>
            <a:off x="2424711" y="1131302"/>
            <a:ext cx="3477" cy="963989"/>
          </a:xfrm>
          <a:prstGeom prst="straightConnector1">
            <a:avLst/>
          </a:prstGeom>
          <a:ln w="28575">
            <a:solidFill>
              <a:schemeClr val="accent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Connecteur droit avec flèche 195"/>
          <p:cNvCxnSpPr/>
          <p:nvPr/>
        </p:nvCxnSpPr>
        <p:spPr>
          <a:xfrm>
            <a:off x="1800604" y="1005146"/>
            <a:ext cx="6163151" cy="16001"/>
          </a:xfrm>
          <a:prstGeom prst="straightConnector1">
            <a:avLst/>
          </a:prstGeom>
          <a:ln w="28575">
            <a:solidFill>
              <a:schemeClr val="accent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Ellipse 152"/>
          <p:cNvSpPr/>
          <p:nvPr/>
        </p:nvSpPr>
        <p:spPr>
          <a:xfrm>
            <a:off x="588671" y="912583"/>
            <a:ext cx="204478" cy="191219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6" name="ZoneTexte 155"/>
          <p:cNvSpPr txBox="1"/>
          <p:nvPr/>
        </p:nvSpPr>
        <p:spPr>
          <a:xfrm>
            <a:off x="725632" y="808138"/>
            <a:ext cx="1074972" cy="400110"/>
          </a:xfrm>
          <a:prstGeom prst="rect">
            <a:avLst/>
          </a:prstGeom>
          <a:pattFill prst="zigZag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/>
              <a:t>Boites des couleurs</a:t>
            </a:r>
            <a:endParaRPr lang="fr-FR" sz="1000" dirty="0"/>
          </a:p>
        </p:txBody>
      </p:sp>
      <p:sp>
        <p:nvSpPr>
          <p:cNvPr id="160" name="ZoneTexte 159"/>
          <p:cNvSpPr txBox="1"/>
          <p:nvPr/>
        </p:nvSpPr>
        <p:spPr>
          <a:xfrm>
            <a:off x="1960851" y="885081"/>
            <a:ext cx="927720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/>
              <a:t>1</a:t>
            </a:r>
            <a:r>
              <a:rPr lang="fr-FR" sz="1000" baseline="30000" dirty="0" smtClean="0"/>
              <a:t>ère</a:t>
            </a:r>
            <a:r>
              <a:rPr lang="fr-FR" sz="1000" dirty="0" smtClean="0"/>
              <a:t> boite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161" name="ZoneTexte 160"/>
          <p:cNvSpPr txBox="1"/>
          <p:nvPr/>
        </p:nvSpPr>
        <p:spPr>
          <a:xfrm>
            <a:off x="4043693" y="885082"/>
            <a:ext cx="927720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/>
              <a:t>2</a:t>
            </a:r>
            <a:r>
              <a:rPr lang="fr-FR" sz="1000" baseline="30000" dirty="0" smtClean="0"/>
              <a:t>ème</a:t>
            </a:r>
            <a:r>
              <a:rPr lang="fr-FR" sz="1000" dirty="0" smtClean="0"/>
              <a:t>  boite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162" name="ZoneTexte 161"/>
          <p:cNvSpPr txBox="1"/>
          <p:nvPr/>
        </p:nvSpPr>
        <p:spPr>
          <a:xfrm>
            <a:off x="6211472" y="898037"/>
            <a:ext cx="1487553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smtClean="0"/>
              <a:t>3</a:t>
            </a:r>
            <a:r>
              <a:rPr lang="fr-FR" sz="1000" baseline="30000" smtClean="0"/>
              <a:t>ème</a:t>
            </a:r>
            <a:r>
              <a:rPr lang="fr-FR" sz="1000" smtClean="0"/>
              <a:t>  </a:t>
            </a:r>
            <a:r>
              <a:rPr lang="fr-FR" sz="1000" dirty="0" smtClean="0"/>
              <a:t>boite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183" name="Rectangle 182"/>
          <p:cNvSpPr/>
          <p:nvPr/>
        </p:nvSpPr>
        <p:spPr>
          <a:xfrm>
            <a:off x="73403" y="705179"/>
            <a:ext cx="10498980" cy="550526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4" name="ZoneTexte 183"/>
          <p:cNvSpPr txBox="1"/>
          <p:nvPr/>
        </p:nvSpPr>
        <p:spPr>
          <a:xfrm rot="16200000">
            <a:off x="-2328895" y="3305119"/>
            <a:ext cx="5297733" cy="27699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>
                <a:latin typeface="Consolas" panose="020B0609020204030204" pitchFamily="49" charset="0"/>
              </a:rPr>
              <a:t>Sens visuel</a:t>
            </a:r>
            <a:endParaRPr lang="fr-FR" sz="1200" dirty="0">
              <a:latin typeface="Consolas" panose="020B0609020204030204" pitchFamily="49" charset="0"/>
            </a:endParaRPr>
          </a:p>
        </p:txBody>
      </p:sp>
      <p:sp>
        <p:nvSpPr>
          <p:cNvPr id="186" name="ZoneTexte 185"/>
          <p:cNvSpPr txBox="1"/>
          <p:nvPr/>
        </p:nvSpPr>
        <p:spPr>
          <a:xfrm>
            <a:off x="3244323" y="1887621"/>
            <a:ext cx="2468358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dirty="0"/>
              <a:t>Leçon 3 </a:t>
            </a:r>
            <a:r>
              <a:rPr lang="fr-FR" sz="1000" dirty="0" smtClean="0"/>
              <a:t>temps - </a:t>
            </a:r>
            <a:r>
              <a:rPr lang="fr-FR" sz="900" dirty="0" smtClean="0"/>
              <a:t>couleurs complémentaires</a:t>
            </a:r>
            <a:endParaRPr lang="fr-FR" sz="900" b="0" dirty="0">
              <a:solidFill>
                <a:schemeClr val="tx1"/>
              </a:solidFill>
            </a:endParaRPr>
          </a:p>
        </p:txBody>
      </p:sp>
      <p:sp>
        <p:nvSpPr>
          <p:cNvPr id="187" name="ZoneTexte 186"/>
          <p:cNvSpPr txBox="1"/>
          <p:nvPr/>
        </p:nvSpPr>
        <p:spPr>
          <a:xfrm>
            <a:off x="4043693" y="1229085"/>
            <a:ext cx="927720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/>
              <a:t>Mise en paire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189" name="ZoneTexte 188"/>
          <p:cNvSpPr txBox="1"/>
          <p:nvPr/>
        </p:nvSpPr>
        <p:spPr>
          <a:xfrm>
            <a:off x="6267251" y="1229086"/>
            <a:ext cx="1383851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/>
              <a:t>1 couleur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190" name="ZoneTexte 189"/>
          <p:cNvSpPr txBox="1"/>
          <p:nvPr/>
        </p:nvSpPr>
        <p:spPr>
          <a:xfrm>
            <a:off x="1953527" y="1229086"/>
            <a:ext cx="927720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/>
              <a:t>Mise en paire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191" name="ZoneTexte 190"/>
          <p:cNvSpPr txBox="1"/>
          <p:nvPr/>
        </p:nvSpPr>
        <p:spPr>
          <a:xfrm>
            <a:off x="1903531" y="1579323"/>
            <a:ext cx="1027711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/>
              <a:t>Leçon 3 temps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192" name="ZoneTexte 191"/>
          <p:cNvSpPr txBox="1"/>
          <p:nvPr/>
        </p:nvSpPr>
        <p:spPr>
          <a:xfrm>
            <a:off x="3246470" y="1579323"/>
            <a:ext cx="2466211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/>
              <a:t>Leçon 3 temps - </a:t>
            </a:r>
            <a:r>
              <a:rPr lang="fr-FR" sz="900" b="0" dirty="0" smtClean="0">
                <a:solidFill>
                  <a:schemeClr val="tx1"/>
                </a:solidFill>
              </a:rPr>
              <a:t>couleurs secondaires</a:t>
            </a:r>
            <a:endParaRPr lang="fr-FR" sz="900" b="0" dirty="0">
              <a:solidFill>
                <a:schemeClr val="tx1"/>
              </a:solidFill>
            </a:endParaRPr>
          </a:p>
        </p:txBody>
      </p:sp>
      <p:sp>
        <p:nvSpPr>
          <p:cNvPr id="194" name="ZoneTexte 193"/>
          <p:cNvSpPr txBox="1"/>
          <p:nvPr/>
        </p:nvSpPr>
        <p:spPr>
          <a:xfrm>
            <a:off x="6271520" y="1563934"/>
            <a:ext cx="1379582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/>
              <a:t>1 gradation par enfant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195" name="ZoneTexte 194"/>
          <p:cNvSpPr txBox="1"/>
          <p:nvPr/>
        </p:nvSpPr>
        <p:spPr>
          <a:xfrm>
            <a:off x="6267251" y="1887621"/>
            <a:ext cx="1402385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/>
              <a:t>L’étoile chromatique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200" name="ZoneTexte 199"/>
          <p:cNvSpPr txBox="1"/>
          <p:nvPr/>
        </p:nvSpPr>
        <p:spPr>
          <a:xfrm>
            <a:off x="776869" y="2490375"/>
            <a:ext cx="1074972" cy="400110"/>
          </a:xfrm>
          <a:prstGeom prst="rect">
            <a:avLst/>
          </a:prstGeom>
          <a:pattFill prst="zigZag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/>
              <a:t>Emboitements cylindriques</a:t>
            </a:r>
            <a:endParaRPr lang="fr-FR" sz="1000" dirty="0"/>
          </a:p>
        </p:txBody>
      </p:sp>
      <p:sp>
        <p:nvSpPr>
          <p:cNvPr id="202" name="ZoneTexte 201"/>
          <p:cNvSpPr txBox="1"/>
          <p:nvPr/>
        </p:nvSpPr>
        <p:spPr>
          <a:xfrm>
            <a:off x="783415" y="3067971"/>
            <a:ext cx="1074972" cy="400110"/>
          </a:xfrm>
          <a:prstGeom prst="rect">
            <a:avLst/>
          </a:prstGeom>
          <a:pattFill prst="zigZag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/>
              <a:t>Tiroirs de géométrie</a:t>
            </a:r>
            <a:endParaRPr lang="fr-FR" sz="1000" dirty="0"/>
          </a:p>
        </p:txBody>
      </p:sp>
      <p:sp>
        <p:nvSpPr>
          <p:cNvPr id="204" name="ZoneTexte 203"/>
          <p:cNvSpPr txBox="1"/>
          <p:nvPr/>
        </p:nvSpPr>
        <p:spPr>
          <a:xfrm>
            <a:off x="1982685" y="2567319"/>
            <a:ext cx="576000" cy="2448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/>
              <a:t>1 bloc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205" name="ZoneTexte 204"/>
          <p:cNvSpPr txBox="1"/>
          <p:nvPr/>
        </p:nvSpPr>
        <p:spPr>
          <a:xfrm>
            <a:off x="2708779" y="2563915"/>
            <a:ext cx="576552" cy="2448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/>
              <a:t>2 blocs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206" name="ZoneTexte 205"/>
          <p:cNvSpPr txBox="1"/>
          <p:nvPr/>
        </p:nvSpPr>
        <p:spPr>
          <a:xfrm>
            <a:off x="3445673" y="2567319"/>
            <a:ext cx="576552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/>
              <a:t>3 blocs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207" name="ZoneTexte 206"/>
          <p:cNvSpPr txBox="1"/>
          <p:nvPr/>
        </p:nvSpPr>
        <p:spPr>
          <a:xfrm>
            <a:off x="4162443" y="2562494"/>
            <a:ext cx="576552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/>
              <a:t>4 blocs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208" name="ZoneTexte 207"/>
          <p:cNvSpPr txBox="1"/>
          <p:nvPr/>
        </p:nvSpPr>
        <p:spPr>
          <a:xfrm>
            <a:off x="4909895" y="2485549"/>
            <a:ext cx="576552" cy="40011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/>
              <a:t>yeux bandés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211" name="ZoneTexte 210"/>
          <p:cNvSpPr txBox="1"/>
          <p:nvPr/>
        </p:nvSpPr>
        <p:spPr>
          <a:xfrm>
            <a:off x="1986161" y="3129250"/>
            <a:ext cx="722617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/>
              <a:t>1</a:t>
            </a:r>
            <a:r>
              <a:rPr lang="fr-FR" sz="1000" baseline="30000" dirty="0" smtClean="0"/>
              <a:t>er</a:t>
            </a:r>
            <a:r>
              <a:rPr lang="fr-FR" sz="1000" dirty="0" smtClean="0"/>
              <a:t> tiroir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212" name="ZoneTexte 211"/>
          <p:cNvSpPr txBox="1"/>
          <p:nvPr/>
        </p:nvSpPr>
        <p:spPr>
          <a:xfrm>
            <a:off x="2816372" y="3129250"/>
            <a:ext cx="722617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/>
              <a:t>2</a:t>
            </a:r>
            <a:r>
              <a:rPr lang="fr-FR" sz="1000" baseline="30000" dirty="0" smtClean="0"/>
              <a:t>ème</a:t>
            </a:r>
            <a:r>
              <a:rPr lang="fr-FR" sz="1000" dirty="0" smtClean="0"/>
              <a:t>  tiroir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213" name="ZoneTexte 212"/>
          <p:cNvSpPr txBox="1"/>
          <p:nvPr/>
        </p:nvSpPr>
        <p:spPr>
          <a:xfrm>
            <a:off x="3672323" y="3067970"/>
            <a:ext cx="722617" cy="40011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/>
              <a:t>Tous les tiroirs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214" name="ZoneTexte 213"/>
          <p:cNvSpPr txBox="1"/>
          <p:nvPr/>
        </p:nvSpPr>
        <p:spPr>
          <a:xfrm>
            <a:off x="4495943" y="3067970"/>
            <a:ext cx="722617" cy="40011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/>
              <a:t>Cartons plein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215" name="ZoneTexte 214"/>
          <p:cNvSpPr txBox="1"/>
          <p:nvPr/>
        </p:nvSpPr>
        <p:spPr>
          <a:xfrm>
            <a:off x="5313235" y="3064086"/>
            <a:ext cx="722617" cy="40011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/>
              <a:t>Cartons trait épais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216" name="ZoneTexte 215"/>
          <p:cNvSpPr txBox="1"/>
          <p:nvPr/>
        </p:nvSpPr>
        <p:spPr>
          <a:xfrm>
            <a:off x="6143835" y="3067971"/>
            <a:ext cx="722617" cy="40011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/>
              <a:t>Cartons trait fins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217" name="ZoneTexte 216"/>
          <p:cNvSpPr txBox="1"/>
          <p:nvPr/>
        </p:nvSpPr>
        <p:spPr>
          <a:xfrm>
            <a:off x="6989674" y="3067971"/>
            <a:ext cx="722617" cy="40011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/>
              <a:t>Cartons à distance</a:t>
            </a:r>
            <a:endParaRPr lang="fr-FR" sz="1000" b="0" dirty="0">
              <a:solidFill>
                <a:schemeClr val="tx1"/>
              </a:solidFill>
            </a:endParaRPr>
          </a:p>
        </p:txBody>
      </p:sp>
      <p:cxnSp>
        <p:nvCxnSpPr>
          <p:cNvPr id="219" name="Connecteur droit avec flèche 218"/>
          <p:cNvCxnSpPr/>
          <p:nvPr/>
        </p:nvCxnSpPr>
        <p:spPr>
          <a:xfrm>
            <a:off x="2954473" y="4477131"/>
            <a:ext cx="4511279" cy="0"/>
          </a:xfrm>
          <a:prstGeom prst="straightConnector1">
            <a:avLst/>
          </a:prstGeom>
          <a:ln w="28575">
            <a:solidFill>
              <a:schemeClr val="accent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Ellipse 219"/>
          <p:cNvSpPr/>
          <p:nvPr/>
        </p:nvSpPr>
        <p:spPr>
          <a:xfrm>
            <a:off x="1829130" y="4362543"/>
            <a:ext cx="204478" cy="191219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1" name="ZoneTexte 220"/>
          <p:cNvSpPr txBox="1"/>
          <p:nvPr/>
        </p:nvSpPr>
        <p:spPr>
          <a:xfrm>
            <a:off x="1967007" y="4258098"/>
            <a:ext cx="987466" cy="400110"/>
          </a:xfrm>
          <a:prstGeom prst="rect">
            <a:avLst/>
          </a:prstGeom>
          <a:pattFill prst="zigZag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/>
              <a:t>Triangles constructeurs</a:t>
            </a:r>
            <a:endParaRPr lang="fr-FR" sz="1000" dirty="0"/>
          </a:p>
        </p:txBody>
      </p:sp>
      <p:sp>
        <p:nvSpPr>
          <p:cNvPr id="222" name="ZoneTexte 221"/>
          <p:cNvSpPr txBox="1"/>
          <p:nvPr/>
        </p:nvSpPr>
        <p:spPr>
          <a:xfrm>
            <a:off x="3111715" y="4335042"/>
            <a:ext cx="593743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/>
              <a:t>Boite 1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230" name="ZoneTexte 229"/>
          <p:cNvSpPr txBox="1"/>
          <p:nvPr/>
        </p:nvSpPr>
        <p:spPr>
          <a:xfrm>
            <a:off x="3814418" y="4335041"/>
            <a:ext cx="593743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/>
              <a:t>Boite 2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231" name="ZoneTexte 230"/>
          <p:cNvSpPr txBox="1"/>
          <p:nvPr/>
        </p:nvSpPr>
        <p:spPr>
          <a:xfrm>
            <a:off x="4516324" y="4335040"/>
            <a:ext cx="593743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/>
              <a:t>Boite 3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232" name="ZoneTexte 231"/>
          <p:cNvSpPr txBox="1"/>
          <p:nvPr/>
        </p:nvSpPr>
        <p:spPr>
          <a:xfrm>
            <a:off x="5229561" y="4335042"/>
            <a:ext cx="593743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/>
              <a:t>Boite 4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233" name="ZoneTexte 232"/>
          <p:cNvSpPr txBox="1"/>
          <p:nvPr/>
        </p:nvSpPr>
        <p:spPr>
          <a:xfrm>
            <a:off x="6607956" y="4335738"/>
            <a:ext cx="593743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/>
              <a:t>Boite 6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234" name="ZoneTexte 233"/>
          <p:cNvSpPr txBox="1"/>
          <p:nvPr/>
        </p:nvSpPr>
        <p:spPr>
          <a:xfrm>
            <a:off x="5912568" y="4335042"/>
            <a:ext cx="593743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/>
              <a:t>Boite 5</a:t>
            </a:r>
            <a:endParaRPr lang="fr-FR" sz="1000" b="0" dirty="0">
              <a:solidFill>
                <a:schemeClr val="tx1"/>
              </a:solidFill>
            </a:endParaRPr>
          </a:p>
        </p:txBody>
      </p:sp>
      <p:cxnSp>
        <p:nvCxnSpPr>
          <p:cNvPr id="235" name="Connecteur droit avec flèche 234"/>
          <p:cNvCxnSpPr>
            <a:stCxn id="246" idx="3"/>
          </p:cNvCxnSpPr>
          <p:nvPr/>
        </p:nvCxnSpPr>
        <p:spPr>
          <a:xfrm flipV="1">
            <a:off x="7815982" y="5356135"/>
            <a:ext cx="2521221" cy="2247"/>
          </a:xfrm>
          <a:prstGeom prst="straightConnector1">
            <a:avLst/>
          </a:prstGeom>
          <a:ln w="28575">
            <a:solidFill>
              <a:schemeClr val="accent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" name="Ellipse 235"/>
          <p:cNvSpPr/>
          <p:nvPr/>
        </p:nvSpPr>
        <p:spPr>
          <a:xfrm>
            <a:off x="3125076" y="5290273"/>
            <a:ext cx="204478" cy="191219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7" name="ZoneTexte 236"/>
          <p:cNvSpPr txBox="1"/>
          <p:nvPr/>
        </p:nvSpPr>
        <p:spPr>
          <a:xfrm>
            <a:off x="3260293" y="5262769"/>
            <a:ext cx="717575" cy="246221"/>
          </a:xfrm>
          <a:prstGeom prst="rect">
            <a:avLst/>
          </a:prstGeom>
          <a:pattFill prst="zigZag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/>
              <a:t>Tour rose</a:t>
            </a:r>
            <a:endParaRPr lang="fr-FR" sz="1000" dirty="0"/>
          </a:p>
        </p:txBody>
      </p:sp>
      <p:sp>
        <p:nvSpPr>
          <p:cNvPr id="238" name="ZoneTexte 237"/>
          <p:cNvSpPr txBox="1"/>
          <p:nvPr/>
        </p:nvSpPr>
        <p:spPr>
          <a:xfrm>
            <a:off x="4113051" y="5265074"/>
            <a:ext cx="646529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/>
              <a:t>Centrée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239" name="ZoneTexte 238"/>
          <p:cNvSpPr txBox="1"/>
          <p:nvPr/>
        </p:nvSpPr>
        <p:spPr>
          <a:xfrm>
            <a:off x="4837503" y="5262771"/>
            <a:ext cx="593743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/>
              <a:t>Alignée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240" name="ZoneTexte 239"/>
          <p:cNvSpPr txBox="1"/>
          <p:nvPr/>
        </p:nvSpPr>
        <p:spPr>
          <a:xfrm>
            <a:off x="5508754" y="5262768"/>
            <a:ext cx="680422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/>
              <a:t>Couchée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245" name="Ellipse 244"/>
          <p:cNvSpPr/>
          <p:nvPr/>
        </p:nvSpPr>
        <p:spPr>
          <a:xfrm>
            <a:off x="6693299" y="5262775"/>
            <a:ext cx="204478" cy="191219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6" name="ZoneTexte 245"/>
          <p:cNvSpPr txBox="1"/>
          <p:nvPr/>
        </p:nvSpPr>
        <p:spPr>
          <a:xfrm>
            <a:off x="6828516" y="5235271"/>
            <a:ext cx="987466" cy="246221"/>
          </a:xfrm>
          <a:prstGeom prst="rect">
            <a:avLst/>
          </a:prstGeom>
          <a:pattFill prst="zigZag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/>
              <a:t>Escalier marron</a:t>
            </a:r>
            <a:endParaRPr lang="fr-FR" sz="1000" dirty="0"/>
          </a:p>
        </p:txBody>
      </p:sp>
      <p:sp>
        <p:nvSpPr>
          <p:cNvPr id="247" name="ZoneTexte 246"/>
          <p:cNvSpPr txBox="1"/>
          <p:nvPr/>
        </p:nvSpPr>
        <p:spPr>
          <a:xfrm>
            <a:off x="7930292" y="5233025"/>
            <a:ext cx="646529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/>
              <a:t>Centrée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248" name="ZoneTexte 247"/>
          <p:cNvSpPr txBox="1"/>
          <p:nvPr/>
        </p:nvSpPr>
        <p:spPr>
          <a:xfrm>
            <a:off x="8734430" y="5235273"/>
            <a:ext cx="593743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/>
              <a:t>Alignée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249" name="ZoneTexte 248"/>
          <p:cNvSpPr txBox="1"/>
          <p:nvPr/>
        </p:nvSpPr>
        <p:spPr>
          <a:xfrm>
            <a:off x="9499212" y="5228904"/>
            <a:ext cx="680422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/>
              <a:t>Couchée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251" name="ZoneTexte 250"/>
          <p:cNvSpPr txBox="1"/>
          <p:nvPr/>
        </p:nvSpPr>
        <p:spPr>
          <a:xfrm>
            <a:off x="9361492" y="3660072"/>
            <a:ext cx="987466" cy="246221"/>
          </a:xfrm>
          <a:prstGeom prst="rect">
            <a:avLst/>
          </a:prstGeom>
          <a:pattFill prst="zigZag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/>
              <a:t>Barres rouges</a:t>
            </a:r>
            <a:endParaRPr lang="fr-FR" sz="1000" dirty="0"/>
          </a:p>
        </p:txBody>
      </p:sp>
      <p:sp>
        <p:nvSpPr>
          <p:cNvPr id="252" name="ZoneTexte 251"/>
          <p:cNvSpPr txBox="1"/>
          <p:nvPr/>
        </p:nvSpPr>
        <p:spPr>
          <a:xfrm>
            <a:off x="9537860" y="3278461"/>
            <a:ext cx="646529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/>
              <a:t>Ordre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253" name="ZoneTexte 252"/>
          <p:cNvSpPr txBox="1"/>
          <p:nvPr/>
        </p:nvSpPr>
        <p:spPr>
          <a:xfrm>
            <a:off x="9526815" y="2747032"/>
            <a:ext cx="646529" cy="40011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/>
              <a:t>A distance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256" name="ZoneTexte 255"/>
          <p:cNvSpPr txBox="1"/>
          <p:nvPr/>
        </p:nvSpPr>
        <p:spPr>
          <a:xfrm>
            <a:off x="2408279" y="4782628"/>
            <a:ext cx="717575" cy="246221"/>
          </a:xfrm>
          <a:prstGeom prst="rect">
            <a:avLst/>
          </a:prstGeom>
          <a:pattFill prst="zigZag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/>
              <a:t>Binôme</a:t>
            </a:r>
            <a:endParaRPr lang="fr-FR" sz="1000" dirty="0"/>
          </a:p>
        </p:txBody>
      </p:sp>
      <p:sp>
        <p:nvSpPr>
          <p:cNvPr id="258" name="ZoneTexte 257"/>
          <p:cNvSpPr txBox="1"/>
          <p:nvPr/>
        </p:nvSpPr>
        <p:spPr>
          <a:xfrm>
            <a:off x="3251073" y="4783252"/>
            <a:ext cx="911665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b="0" dirty="0" smtClean="0">
                <a:solidFill>
                  <a:schemeClr val="tx1"/>
                </a:solidFill>
              </a:rPr>
              <a:t>Dans la boite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259" name="ZoneTexte 258"/>
          <p:cNvSpPr txBox="1"/>
          <p:nvPr/>
        </p:nvSpPr>
        <p:spPr>
          <a:xfrm>
            <a:off x="4278884" y="4783252"/>
            <a:ext cx="911665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b="0" dirty="0" smtClean="0">
                <a:solidFill>
                  <a:schemeClr val="tx1"/>
                </a:solidFill>
              </a:rPr>
              <a:t>Sur couvercle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261" name="Ellipse 260"/>
          <p:cNvSpPr/>
          <p:nvPr/>
        </p:nvSpPr>
        <p:spPr>
          <a:xfrm>
            <a:off x="5489048" y="4821027"/>
            <a:ext cx="204478" cy="191219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2" name="ZoneTexte 261"/>
          <p:cNvSpPr txBox="1"/>
          <p:nvPr/>
        </p:nvSpPr>
        <p:spPr>
          <a:xfrm>
            <a:off x="5618163" y="4793527"/>
            <a:ext cx="717575" cy="246221"/>
          </a:xfrm>
          <a:prstGeom prst="rect">
            <a:avLst/>
          </a:prstGeom>
          <a:pattFill prst="zigZag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/>
              <a:t>Trinôme</a:t>
            </a:r>
            <a:endParaRPr lang="fr-FR" sz="1000" dirty="0"/>
          </a:p>
        </p:txBody>
      </p:sp>
      <p:sp>
        <p:nvSpPr>
          <p:cNvPr id="263" name="ZoneTexte 262"/>
          <p:cNvSpPr txBox="1"/>
          <p:nvPr/>
        </p:nvSpPr>
        <p:spPr>
          <a:xfrm>
            <a:off x="6460957" y="4794151"/>
            <a:ext cx="911665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b="0" dirty="0" smtClean="0">
                <a:solidFill>
                  <a:schemeClr val="tx1"/>
                </a:solidFill>
              </a:rPr>
              <a:t>Dans la boite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264" name="ZoneTexte 263"/>
          <p:cNvSpPr txBox="1"/>
          <p:nvPr/>
        </p:nvSpPr>
        <p:spPr>
          <a:xfrm>
            <a:off x="7488768" y="4794151"/>
            <a:ext cx="911665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b="0" dirty="0" smtClean="0">
                <a:solidFill>
                  <a:schemeClr val="tx1"/>
                </a:solidFill>
              </a:rPr>
              <a:t>Sur couvercle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265" name="ZoneTexte 264"/>
          <p:cNvSpPr txBox="1"/>
          <p:nvPr/>
        </p:nvSpPr>
        <p:spPr>
          <a:xfrm>
            <a:off x="8517648" y="4794151"/>
            <a:ext cx="911665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b="0" dirty="0" smtClean="0">
                <a:solidFill>
                  <a:schemeClr val="tx1"/>
                </a:solidFill>
              </a:rPr>
              <a:t>Par tranche</a:t>
            </a:r>
            <a:endParaRPr lang="fr-FR" sz="1000" b="0" dirty="0">
              <a:solidFill>
                <a:schemeClr val="tx1"/>
              </a:solidFill>
            </a:endParaRPr>
          </a:p>
        </p:txBody>
      </p:sp>
      <p:cxnSp>
        <p:nvCxnSpPr>
          <p:cNvPr id="276" name="Connecteur droit avec flèche 275"/>
          <p:cNvCxnSpPr/>
          <p:nvPr/>
        </p:nvCxnSpPr>
        <p:spPr>
          <a:xfrm flipV="1">
            <a:off x="7440621" y="5892429"/>
            <a:ext cx="2915323" cy="1"/>
          </a:xfrm>
          <a:prstGeom prst="straightConnector1">
            <a:avLst/>
          </a:prstGeom>
          <a:ln w="28575">
            <a:solidFill>
              <a:schemeClr val="accent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7" name="Ellipse 276"/>
          <p:cNvSpPr/>
          <p:nvPr/>
        </p:nvSpPr>
        <p:spPr>
          <a:xfrm>
            <a:off x="6714738" y="5777841"/>
            <a:ext cx="204478" cy="191219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8" name="ZoneTexte 277"/>
          <p:cNvSpPr txBox="1"/>
          <p:nvPr/>
        </p:nvSpPr>
        <p:spPr>
          <a:xfrm>
            <a:off x="6852615" y="5673396"/>
            <a:ext cx="779332" cy="400110"/>
          </a:xfrm>
          <a:prstGeom prst="rect">
            <a:avLst/>
          </a:prstGeom>
          <a:pattFill prst="zigZag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/>
              <a:t>Cylindres couleur</a:t>
            </a:r>
            <a:endParaRPr lang="fr-FR" sz="1000" dirty="0"/>
          </a:p>
        </p:txBody>
      </p:sp>
      <p:sp>
        <p:nvSpPr>
          <p:cNvPr id="279" name="ZoneTexte 278"/>
          <p:cNvSpPr txBox="1"/>
          <p:nvPr/>
        </p:nvSpPr>
        <p:spPr>
          <a:xfrm>
            <a:off x="7772880" y="5692375"/>
            <a:ext cx="514800" cy="40011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/>
              <a:t>1</a:t>
            </a:r>
          </a:p>
          <a:p>
            <a:pPr algn="ctr"/>
            <a:r>
              <a:rPr lang="fr-FR" sz="1000" dirty="0" smtClean="0"/>
              <a:t> boite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280" name="ZoneTexte 279"/>
          <p:cNvSpPr txBox="1"/>
          <p:nvPr/>
        </p:nvSpPr>
        <p:spPr>
          <a:xfrm>
            <a:off x="8400433" y="5692374"/>
            <a:ext cx="515001" cy="40011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/>
              <a:t>2 boites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281" name="ZoneTexte 280"/>
          <p:cNvSpPr txBox="1"/>
          <p:nvPr/>
        </p:nvSpPr>
        <p:spPr>
          <a:xfrm>
            <a:off x="9011979" y="5692374"/>
            <a:ext cx="511497" cy="40011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/>
              <a:t>3 boites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282" name="ZoneTexte 281"/>
          <p:cNvSpPr txBox="1"/>
          <p:nvPr/>
        </p:nvSpPr>
        <p:spPr>
          <a:xfrm>
            <a:off x="9608750" y="5692374"/>
            <a:ext cx="572677" cy="40011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/>
              <a:t>4 boites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284" name="ZoneTexte 283"/>
          <p:cNvSpPr txBox="1"/>
          <p:nvPr/>
        </p:nvSpPr>
        <p:spPr>
          <a:xfrm>
            <a:off x="11114202" y="5842815"/>
            <a:ext cx="593743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/>
              <a:t>Jeux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288" name="Ellipse 287"/>
          <p:cNvSpPr/>
          <p:nvPr/>
        </p:nvSpPr>
        <p:spPr>
          <a:xfrm>
            <a:off x="9152440" y="1697001"/>
            <a:ext cx="204478" cy="191219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9" name="ZoneTexte 288"/>
          <p:cNvSpPr txBox="1"/>
          <p:nvPr/>
        </p:nvSpPr>
        <p:spPr>
          <a:xfrm>
            <a:off x="9283771" y="1592556"/>
            <a:ext cx="1074972" cy="400110"/>
          </a:xfrm>
          <a:prstGeom prst="rect">
            <a:avLst/>
          </a:prstGeom>
          <a:pattFill prst="zigZag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/>
              <a:t>Tables de Pythagore</a:t>
            </a:r>
            <a:endParaRPr lang="fr-FR" sz="1000" dirty="0"/>
          </a:p>
        </p:txBody>
      </p:sp>
      <p:cxnSp>
        <p:nvCxnSpPr>
          <p:cNvPr id="123" name="Connecteur droit avec flèche 122"/>
          <p:cNvCxnSpPr/>
          <p:nvPr/>
        </p:nvCxnSpPr>
        <p:spPr>
          <a:xfrm>
            <a:off x="2990111" y="3893028"/>
            <a:ext cx="4511279" cy="0"/>
          </a:xfrm>
          <a:prstGeom prst="straightConnector1">
            <a:avLst/>
          </a:prstGeom>
          <a:ln w="28575">
            <a:solidFill>
              <a:schemeClr val="accent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Ellipse 123"/>
          <p:cNvSpPr/>
          <p:nvPr/>
        </p:nvSpPr>
        <p:spPr>
          <a:xfrm>
            <a:off x="1864768" y="3779135"/>
            <a:ext cx="204478" cy="191219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5" name="ZoneTexte 124"/>
          <p:cNvSpPr txBox="1"/>
          <p:nvPr/>
        </p:nvSpPr>
        <p:spPr>
          <a:xfrm>
            <a:off x="1992216" y="3751635"/>
            <a:ext cx="987466" cy="246221"/>
          </a:xfrm>
          <a:prstGeom prst="rect">
            <a:avLst/>
          </a:prstGeom>
          <a:pattFill prst="zigZag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/>
              <a:t>Solides bleus</a:t>
            </a:r>
            <a:endParaRPr lang="fr-FR" sz="1000" dirty="0"/>
          </a:p>
        </p:txBody>
      </p:sp>
      <p:sp>
        <p:nvSpPr>
          <p:cNvPr id="126" name="ZoneTexte 125"/>
          <p:cNvSpPr txBox="1"/>
          <p:nvPr/>
        </p:nvSpPr>
        <p:spPr>
          <a:xfrm>
            <a:off x="3147353" y="3750939"/>
            <a:ext cx="593743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/>
              <a:t>Palper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127" name="ZoneTexte 126"/>
          <p:cNvSpPr txBox="1"/>
          <p:nvPr/>
        </p:nvSpPr>
        <p:spPr>
          <a:xfrm>
            <a:off x="3850056" y="3750938"/>
            <a:ext cx="593743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/>
              <a:t>Empiler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128" name="ZoneTexte 127"/>
          <p:cNvSpPr txBox="1"/>
          <p:nvPr/>
        </p:nvSpPr>
        <p:spPr>
          <a:xfrm>
            <a:off x="4551962" y="3750937"/>
            <a:ext cx="593743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/>
              <a:t>Ranger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129" name="ZoneTexte 128"/>
          <p:cNvSpPr txBox="1"/>
          <p:nvPr/>
        </p:nvSpPr>
        <p:spPr>
          <a:xfrm>
            <a:off x="5265199" y="3750939"/>
            <a:ext cx="593743" cy="40011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/>
              <a:t>Vocabulaire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130" name="ZoneTexte 129"/>
          <p:cNvSpPr txBox="1"/>
          <p:nvPr/>
        </p:nvSpPr>
        <p:spPr>
          <a:xfrm>
            <a:off x="6643594" y="3751635"/>
            <a:ext cx="593743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/>
              <a:t>Traces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132" name="ZoneTexte 131"/>
          <p:cNvSpPr txBox="1"/>
          <p:nvPr/>
        </p:nvSpPr>
        <p:spPr>
          <a:xfrm>
            <a:off x="5948206" y="3750939"/>
            <a:ext cx="593743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/>
              <a:t>Cartons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134" name="ZoneTexte 133"/>
          <p:cNvSpPr txBox="1"/>
          <p:nvPr/>
        </p:nvSpPr>
        <p:spPr>
          <a:xfrm>
            <a:off x="3599099" y="107768"/>
            <a:ext cx="3500973" cy="40011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latin typeface="Consolas" panose="020B0609020204030204" pitchFamily="49" charset="0"/>
              </a:rPr>
              <a:t>VIE  SENSORIELLE</a:t>
            </a:r>
            <a:endParaRPr lang="fr-FR" sz="2000" b="1" dirty="0">
              <a:latin typeface="Consolas" panose="020B0609020204030204" pitchFamily="49" charset="0"/>
            </a:endParaRPr>
          </a:p>
        </p:txBody>
      </p:sp>
      <p:sp>
        <p:nvSpPr>
          <p:cNvPr id="98" name="ZoneTexte 1"/>
          <p:cNvSpPr txBox="1"/>
          <p:nvPr/>
        </p:nvSpPr>
        <p:spPr>
          <a:xfrm>
            <a:off x="9538184" y="7309023"/>
            <a:ext cx="11521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528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3056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584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6112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7640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9168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0696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2224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800" dirty="0" smtClean="0"/>
              <a:t>www.tiloustics.eu</a:t>
            </a:r>
            <a:endParaRPr lang="fr-FR" sz="800" dirty="0"/>
          </a:p>
        </p:txBody>
      </p:sp>
    </p:spTree>
    <p:extLst>
      <p:ext uri="{BB962C8B-B14F-4D97-AF65-F5344CB8AC3E}">
        <p14:creationId xmlns:p14="http://schemas.microsoft.com/office/powerpoint/2010/main" val="223323318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1591</TotalTime>
  <Words>215</Words>
  <Application>Microsoft Office PowerPoint</Application>
  <PresentationFormat>Personnalisé</PresentationFormat>
  <Paragraphs>104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Nathalie</dc:creator>
  <cp:lastModifiedBy>Nathalie</cp:lastModifiedBy>
  <cp:revision>64</cp:revision>
  <cp:lastPrinted>2016-08-29T20:02:27Z</cp:lastPrinted>
  <dcterms:created xsi:type="dcterms:W3CDTF">2016-08-22T09:30:08Z</dcterms:created>
  <dcterms:modified xsi:type="dcterms:W3CDTF">2016-08-30T06:36:05Z</dcterms:modified>
</cp:coreProperties>
</file>