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</p:sldIdLst>
  <p:sldSz cx="10693400" cy="7561263"/>
  <p:notesSz cx="6858000" cy="9144000"/>
  <p:defaultTextStyle>
    <a:defPPr>
      <a:defRPr lang="fr-F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9F4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272" y="-43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2005" y="2348894"/>
            <a:ext cx="9089390" cy="1620771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F8CE-1B72-4295-AADB-38AD71699E37}" type="datetimeFigureOut">
              <a:rPr lang="fr-FR" smtClean="0"/>
              <a:t>30/08/2016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4E6A-1DF4-4434-9EC3-49D7A758CD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7664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F8CE-1B72-4295-AADB-38AD71699E37}" type="datetimeFigureOut">
              <a:rPr lang="fr-FR" smtClean="0"/>
              <a:t>30/08/2016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4E6A-1DF4-4434-9EC3-49D7A758CD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8643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814536" y="404318"/>
            <a:ext cx="1804512" cy="860093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01004" y="404318"/>
            <a:ext cx="5235312" cy="860093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F8CE-1B72-4295-AADB-38AD71699E37}" type="datetimeFigureOut">
              <a:rPr lang="fr-FR" smtClean="0"/>
              <a:t>30/08/2016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4E6A-1DF4-4434-9EC3-49D7A758CD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4612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F8CE-1B72-4295-AADB-38AD71699E37}" type="datetimeFigureOut">
              <a:rPr lang="fr-FR" smtClean="0"/>
              <a:t>30/08/2016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4E6A-1DF4-4434-9EC3-49D7A758CD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0026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705" y="3204787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F8CE-1B72-4295-AADB-38AD71699E37}" type="datetimeFigureOut">
              <a:rPr lang="fr-FR" smtClean="0"/>
              <a:t>30/08/2016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4E6A-1DF4-4434-9EC3-49D7A758CD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36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01004" y="2352394"/>
            <a:ext cx="3519911" cy="6652862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099138" y="2352394"/>
            <a:ext cx="3519911" cy="6652862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F8CE-1B72-4295-AADB-38AD71699E37}" type="datetimeFigureOut">
              <a:rPr lang="fr-FR" smtClean="0"/>
              <a:t>30/08/2016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4E6A-1DF4-4434-9EC3-49D7A758CD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597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1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671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32101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32101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F8CE-1B72-4295-AADB-38AD71699E37}" type="datetimeFigureOut">
              <a:rPr lang="fr-FR" smtClean="0"/>
              <a:t>30/08/2016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4E6A-1DF4-4434-9EC3-49D7A758CD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7408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F8CE-1B72-4295-AADB-38AD71699E37}" type="datetimeFigureOut">
              <a:rPr lang="fr-FR" smtClean="0"/>
              <a:t>30/08/2016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4E6A-1DF4-4434-9EC3-49D7A758CD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3438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F8CE-1B72-4295-AADB-38AD71699E37}" type="datetimeFigureOut">
              <a:rPr lang="fr-FR" smtClean="0"/>
              <a:t>30/08/2016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4E6A-1DF4-4434-9EC3-49D7A758CD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65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2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80823" y="301052"/>
            <a:ext cx="5977909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F8CE-1B72-4295-AADB-38AD71699E37}" type="datetimeFigureOut">
              <a:rPr lang="fr-FR" smtClean="0"/>
              <a:t>30/08/2016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4E6A-1DF4-4434-9EC3-49D7A758CD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1833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981" y="5292885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981" y="5917740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F8CE-1B72-4295-AADB-38AD71699E37}" type="datetimeFigureOut">
              <a:rPr lang="fr-FR" smtClean="0"/>
              <a:t>30/08/2016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4E6A-1DF4-4434-9EC3-49D7A758CD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555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0" y="1764296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4670" y="7008172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4F8CE-1B72-4295-AADB-38AD71699E37}" type="datetimeFigureOut">
              <a:rPr lang="fr-FR" smtClean="0"/>
              <a:t>30/08/2016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653579" y="7008172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663603" y="7008172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B4E6A-1DF4-4434-9EC3-49D7A758CD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3206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Rectangle 106"/>
          <p:cNvSpPr/>
          <p:nvPr/>
        </p:nvSpPr>
        <p:spPr>
          <a:xfrm>
            <a:off x="25122" y="5049163"/>
            <a:ext cx="10578162" cy="219660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49" name="Connecteur droit avec flèche 148"/>
          <p:cNvCxnSpPr>
            <a:stCxn id="112" idx="3"/>
            <a:endCxn id="116" idx="1"/>
          </p:cNvCxnSpPr>
          <p:nvPr/>
        </p:nvCxnSpPr>
        <p:spPr>
          <a:xfrm>
            <a:off x="1458168" y="5340962"/>
            <a:ext cx="2568410" cy="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cteur droit avec flèche 141"/>
          <p:cNvCxnSpPr>
            <a:stCxn id="122" idx="2"/>
          </p:cNvCxnSpPr>
          <p:nvPr/>
        </p:nvCxnSpPr>
        <p:spPr>
          <a:xfrm>
            <a:off x="2096041" y="5478848"/>
            <a:ext cx="0" cy="1118851"/>
          </a:xfrm>
          <a:prstGeom prst="straightConnector1">
            <a:avLst/>
          </a:prstGeom>
          <a:ln w="28575">
            <a:solidFill>
              <a:schemeClr val="tx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cteur droit avec flèche 144"/>
          <p:cNvCxnSpPr>
            <a:stCxn id="123" idx="2"/>
          </p:cNvCxnSpPr>
          <p:nvPr/>
        </p:nvCxnSpPr>
        <p:spPr>
          <a:xfrm>
            <a:off x="3231095" y="5478848"/>
            <a:ext cx="0" cy="1108357"/>
          </a:xfrm>
          <a:prstGeom prst="straightConnector1">
            <a:avLst/>
          </a:prstGeom>
          <a:ln w="28575">
            <a:solidFill>
              <a:schemeClr val="tx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cteur droit avec flèche 151"/>
          <p:cNvCxnSpPr/>
          <p:nvPr/>
        </p:nvCxnSpPr>
        <p:spPr>
          <a:xfrm>
            <a:off x="5291408" y="5527412"/>
            <a:ext cx="0" cy="973615"/>
          </a:xfrm>
          <a:prstGeom prst="straightConnector1">
            <a:avLst/>
          </a:prstGeom>
          <a:ln w="28575">
            <a:solidFill>
              <a:schemeClr val="tx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cteur droit avec flèche 153"/>
          <p:cNvCxnSpPr/>
          <p:nvPr/>
        </p:nvCxnSpPr>
        <p:spPr>
          <a:xfrm>
            <a:off x="6137716" y="5385567"/>
            <a:ext cx="0" cy="945584"/>
          </a:xfrm>
          <a:prstGeom prst="straightConnector1">
            <a:avLst/>
          </a:prstGeom>
          <a:ln w="28575">
            <a:solidFill>
              <a:schemeClr val="tx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necteur droit avec flèche 154"/>
          <p:cNvCxnSpPr/>
          <p:nvPr/>
        </p:nvCxnSpPr>
        <p:spPr>
          <a:xfrm flipH="1">
            <a:off x="6941259" y="5401409"/>
            <a:ext cx="0" cy="1158394"/>
          </a:xfrm>
          <a:prstGeom prst="straightConnector1">
            <a:avLst/>
          </a:prstGeom>
          <a:ln w="28575">
            <a:solidFill>
              <a:schemeClr val="tx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cteur droit avec flèche 139"/>
          <p:cNvCxnSpPr/>
          <p:nvPr/>
        </p:nvCxnSpPr>
        <p:spPr>
          <a:xfrm flipV="1">
            <a:off x="4777032" y="5385567"/>
            <a:ext cx="5726871" cy="429"/>
          </a:xfrm>
          <a:prstGeom prst="straightConnector1">
            <a:avLst/>
          </a:prstGeom>
          <a:ln w="28575">
            <a:solidFill>
              <a:schemeClr val="tx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necteur droit avec flèche 129"/>
          <p:cNvCxnSpPr/>
          <p:nvPr/>
        </p:nvCxnSpPr>
        <p:spPr>
          <a:xfrm>
            <a:off x="1055527" y="6928182"/>
            <a:ext cx="4709642" cy="18305"/>
          </a:xfrm>
          <a:prstGeom prst="straightConnector1">
            <a:avLst/>
          </a:prstGeom>
          <a:ln w="28575">
            <a:solidFill>
              <a:schemeClr val="tx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angle 94"/>
          <p:cNvSpPr/>
          <p:nvPr/>
        </p:nvSpPr>
        <p:spPr>
          <a:xfrm>
            <a:off x="25122" y="2870561"/>
            <a:ext cx="10578162" cy="2070954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3" name="Connecteur droit avec flèche 102"/>
          <p:cNvCxnSpPr>
            <a:stCxn id="9" idx="2"/>
          </p:cNvCxnSpPr>
          <p:nvPr/>
        </p:nvCxnSpPr>
        <p:spPr>
          <a:xfrm>
            <a:off x="7302327" y="3325448"/>
            <a:ext cx="2600" cy="1472051"/>
          </a:xfrm>
          <a:prstGeom prst="straightConnector1">
            <a:avLst/>
          </a:prstGeom>
          <a:ln w="28575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cteur droit avec flèche 104"/>
          <p:cNvCxnSpPr/>
          <p:nvPr/>
        </p:nvCxnSpPr>
        <p:spPr>
          <a:xfrm>
            <a:off x="8438284" y="3233700"/>
            <a:ext cx="0" cy="1398022"/>
          </a:xfrm>
          <a:prstGeom prst="straightConnector1">
            <a:avLst/>
          </a:prstGeom>
          <a:ln w="28575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25122" y="761014"/>
            <a:ext cx="10578162" cy="202026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4" name="Connecteur droit avec flèche 93"/>
          <p:cNvCxnSpPr>
            <a:stCxn id="82" idx="0"/>
            <a:endCxn id="9" idx="0"/>
          </p:cNvCxnSpPr>
          <p:nvPr/>
        </p:nvCxnSpPr>
        <p:spPr>
          <a:xfrm>
            <a:off x="7280873" y="935519"/>
            <a:ext cx="21454" cy="1989819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cteur droit avec flèche 88"/>
          <p:cNvCxnSpPr>
            <a:stCxn id="79" idx="2"/>
          </p:cNvCxnSpPr>
          <p:nvPr/>
        </p:nvCxnSpPr>
        <p:spPr>
          <a:xfrm flipH="1">
            <a:off x="5910573" y="1182353"/>
            <a:ext cx="1" cy="873260"/>
          </a:xfrm>
          <a:prstGeom prst="straightConnector1">
            <a:avLst/>
          </a:prstGeom>
          <a:ln w="28575">
            <a:solidFill>
              <a:schemeClr val="accent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avec flèche 59"/>
          <p:cNvCxnSpPr/>
          <p:nvPr/>
        </p:nvCxnSpPr>
        <p:spPr>
          <a:xfrm>
            <a:off x="398462" y="1058630"/>
            <a:ext cx="7610560" cy="21253"/>
          </a:xfrm>
          <a:prstGeom prst="straightConnector1">
            <a:avLst/>
          </a:prstGeom>
          <a:ln w="28575">
            <a:solidFill>
              <a:schemeClr val="accent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>
            <a:off x="836473" y="3109579"/>
            <a:ext cx="9550787" cy="36610"/>
          </a:xfrm>
          <a:prstGeom prst="straightConnector1">
            <a:avLst/>
          </a:prstGeom>
          <a:ln w="28575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/>
          <p:cNvSpPr txBox="1"/>
          <p:nvPr/>
        </p:nvSpPr>
        <p:spPr>
          <a:xfrm>
            <a:off x="1560996" y="2945080"/>
            <a:ext cx="661465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b="0" dirty="0" smtClean="0">
                <a:solidFill>
                  <a:schemeClr val="tx1"/>
                </a:solidFill>
              </a:rPr>
              <a:t>pas de fourmi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466380" y="2945080"/>
            <a:ext cx="864096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b="0" dirty="0" smtClean="0">
                <a:solidFill>
                  <a:schemeClr val="tx1"/>
                </a:solidFill>
              </a:rPr>
              <a:t>en posant un genou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734194" y="2958607"/>
            <a:ext cx="877672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b="0" dirty="0" smtClean="0">
                <a:solidFill>
                  <a:schemeClr val="tx1"/>
                </a:solidFill>
              </a:rPr>
              <a:t>1</a:t>
            </a:r>
            <a:r>
              <a:rPr lang="fr-FR" sz="1000" b="0" baseline="30000" dirty="0" smtClean="0">
                <a:solidFill>
                  <a:schemeClr val="tx1"/>
                </a:solidFill>
              </a:rPr>
              <a:t>ère</a:t>
            </a:r>
            <a:r>
              <a:rPr lang="fr-FR" sz="1000" b="0" dirty="0" smtClean="0">
                <a:solidFill>
                  <a:schemeClr val="tx1"/>
                </a:solidFill>
              </a:rPr>
              <a:t> position  / intérieur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797946" y="2945080"/>
            <a:ext cx="90611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000" dirty="0"/>
              <a:t>1</a:t>
            </a:r>
            <a:r>
              <a:rPr lang="fr-FR" sz="1000" baseline="30000" dirty="0"/>
              <a:t>ère</a:t>
            </a:r>
            <a:r>
              <a:rPr lang="fr-FR" sz="1000" dirty="0"/>
              <a:t> position  / extérieur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6971594" y="2925338"/>
            <a:ext cx="661465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000" dirty="0" smtClean="0"/>
              <a:t>plateau </a:t>
            </a:r>
          </a:p>
          <a:p>
            <a:pPr algn="ctr">
              <a:defRPr/>
            </a:pPr>
            <a:r>
              <a:rPr lang="fr-FR" sz="1000" dirty="0" smtClean="0"/>
              <a:t>vide</a:t>
            </a:r>
            <a:endParaRPr lang="fr-FR" sz="1000" dirty="0"/>
          </a:p>
        </p:txBody>
      </p:sp>
      <p:sp>
        <p:nvSpPr>
          <p:cNvPr id="10" name="ZoneTexte 9"/>
          <p:cNvSpPr txBox="1"/>
          <p:nvPr/>
        </p:nvSpPr>
        <p:spPr>
          <a:xfrm>
            <a:off x="6447413" y="3817295"/>
            <a:ext cx="1253578" cy="230832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900" b="0" dirty="0" smtClean="0">
                <a:solidFill>
                  <a:schemeClr val="tx1"/>
                </a:solidFill>
              </a:rPr>
              <a:t>Plateau </a:t>
            </a:r>
            <a:r>
              <a:rPr lang="fr-FR" sz="900" b="0" baseline="0" dirty="0" smtClean="0">
                <a:solidFill>
                  <a:schemeClr val="tx1"/>
                </a:solidFill>
              </a:rPr>
              <a:t> main droite</a:t>
            </a:r>
            <a:endParaRPr lang="fr-FR" sz="900" b="0" dirty="0" smtClean="0">
              <a:solidFill>
                <a:schemeClr val="tx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6456584" y="3473255"/>
            <a:ext cx="1236573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b="0" dirty="0" smtClean="0">
                <a:solidFill>
                  <a:schemeClr val="tx1"/>
                </a:solidFill>
              </a:rPr>
              <a:t>Plateau + linge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503641" y="2956182"/>
            <a:ext cx="1052577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b="0" dirty="0" smtClean="0">
                <a:solidFill>
                  <a:schemeClr val="tx1"/>
                </a:solidFill>
              </a:rPr>
              <a:t>pas de fourmi  arrière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724795" y="2945080"/>
            <a:ext cx="661465" cy="553998"/>
          </a:xfrm>
          <a:prstGeom prst="rect">
            <a:avLst/>
          </a:prstGeom>
          <a:pattFill prst="zigZag">
            <a:fgClr>
              <a:schemeClr val="accent4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b="0" dirty="0" smtClean="0">
                <a:solidFill>
                  <a:schemeClr val="tx1"/>
                </a:solidFill>
              </a:rPr>
              <a:t>Marcher sur la ligne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58" name="ZoneTexte 57"/>
          <p:cNvSpPr txBox="1"/>
          <p:nvPr/>
        </p:nvSpPr>
        <p:spPr>
          <a:xfrm rot="16200000">
            <a:off x="-458308" y="1498132"/>
            <a:ext cx="1586891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latin typeface="Consolas" panose="020B0609020204030204" pitchFamily="49" charset="0"/>
              </a:rPr>
              <a:t>Exercices  préliminaires</a:t>
            </a:r>
            <a:endParaRPr lang="fr-FR" sz="1200" dirty="0">
              <a:latin typeface="Consolas" panose="020B0609020204030204" pitchFamily="49" charset="0"/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1773210" y="871855"/>
            <a:ext cx="751309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b="0" dirty="0" smtClean="0">
                <a:solidFill>
                  <a:schemeClr val="tx1"/>
                </a:solidFill>
              </a:rPr>
              <a:t>Se déplacer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63" name="ZoneTexte 62"/>
          <p:cNvSpPr txBox="1"/>
          <p:nvPr/>
        </p:nvSpPr>
        <p:spPr>
          <a:xfrm>
            <a:off x="726830" y="871855"/>
            <a:ext cx="919575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Leçon du silence 1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3700550" y="956772"/>
            <a:ext cx="658761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000" b="0" dirty="0" smtClean="0">
                <a:solidFill>
                  <a:schemeClr val="tx1"/>
                </a:solidFill>
              </a:rPr>
              <a:t>s’asseoir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65" name="ZoneTexte 64"/>
          <p:cNvSpPr txBox="1"/>
          <p:nvPr/>
        </p:nvSpPr>
        <p:spPr>
          <a:xfrm>
            <a:off x="4470554" y="895185"/>
            <a:ext cx="765993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000" dirty="0" smtClean="0"/>
              <a:t>Porter une table</a:t>
            </a:r>
            <a:endParaRPr lang="fr-FR" sz="1000" dirty="0"/>
          </a:p>
        </p:txBody>
      </p:sp>
      <p:sp>
        <p:nvSpPr>
          <p:cNvPr id="79" name="ZoneTexte 78"/>
          <p:cNvSpPr txBox="1"/>
          <p:nvPr/>
        </p:nvSpPr>
        <p:spPr>
          <a:xfrm>
            <a:off x="5452915" y="936132"/>
            <a:ext cx="915317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000" dirty="0" smtClean="0"/>
              <a:t>Tapis</a:t>
            </a:r>
            <a:endParaRPr lang="fr-FR" sz="1000" dirty="0"/>
          </a:p>
        </p:txBody>
      </p:sp>
      <p:sp>
        <p:nvSpPr>
          <p:cNvPr id="82" name="ZoneTexte 81"/>
          <p:cNvSpPr txBox="1"/>
          <p:nvPr/>
        </p:nvSpPr>
        <p:spPr>
          <a:xfrm>
            <a:off x="6777972" y="935519"/>
            <a:ext cx="1005801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b="0" dirty="0" smtClean="0">
                <a:solidFill>
                  <a:schemeClr val="tx1"/>
                </a:solidFill>
              </a:rPr>
              <a:t>Plateau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83" name="ZoneTexte 82"/>
          <p:cNvSpPr txBox="1"/>
          <p:nvPr/>
        </p:nvSpPr>
        <p:spPr>
          <a:xfrm>
            <a:off x="2624095" y="879828"/>
            <a:ext cx="934729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b="0" dirty="0" smtClean="0">
                <a:solidFill>
                  <a:schemeClr val="tx1"/>
                </a:solidFill>
              </a:rPr>
              <a:t>Porter une chaise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87" name="ZoneTexte 86"/>
          <p:cNvSpPr txBox="1"/>
          <p:nvPr/>
        </p:nvSpPr>
        <p:spPr>
          <a:xfrm>
            <a:off x="5364562" y="1288011"/>
            <a:ext cx="1092022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000" dirty="0" smtClean="0"/>
              <a:t>Transporter</a:t>
            </a:r>
            <a:endParaRPr lang="fr-FR" sz="1000" dirty="0"/>
          </a:p>
        </p:txBody>
      </p:sp>
      <p:sp>
        <p:nvSpPr>
          <p:cNvPr id="88" name="ZoneTexte 87"/>
          <p:cNvSpPr txBox="1"/>
          <p:nvPr/>
        </p:nvSpPr>
        <p:spPr>
          <a:xfrm>
            <a:off x="5388191" y="1611568"/>
            <a:ext cx="1092022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000" dirty="0" smtClean="0"/>
              <a:t>Rouler dérouler</a:t>
            </a:r>
            <a:endParaRPr lang="fr-FR" sz="1000" dirty="0"/>
          </a:p>
        </p:txBody>
      </p:sp>
      <p:sp>
        <p:nvSpPr>
          <p:cNvPr id="90" name="ZoneTexte 89"/>
          <p:cNvSpPr txBox="1"/>
          <p:nvPr/>
        </p:nvSpPr>
        <p:spPr>
          <a:xfrm>
            <a:off x="6886287" y="1271964"/>
            <a:ext cx="819164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000" dirty="0" smtClean="0"/>
              <a:t>vide</a:t>
            </a:r>
            <a:endParaRPr lang="fr-FR" sz="1000" dirty="0"/>
          </a:p>
        </p:txBody>
      </p:sp>
      <p:sp>
        <p:nvSpPr>
          <p:cNvPr id="91" name="ZoneTexte 90"/>
          <p:cNvSpPr txBox="1"/>
          <p:nvPr/>
        </p:nvSpPr>
        <p:spPr>
          <a:xfrm>
            <a:off x="6792968" y="1603493"/>
            <a:ext cx="1005801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000" dirty="0" smtClean="0"/>
              <a:t>objet roulant</a:t>
            </a:r>
            <a:endParaRPr lang="fr-FR" sz="1000" dirty="0"/>
          </a:p>
        </p:txBody>
      </p:sp>
      <p:sp>
        <p:nvSpPr>
          <p:cNvPr id="92" name="ZoneTexte 91"/>
          <p:cNvSpPr txBox="1"/>
          <p:nvPr/>
        </p:nvSpPr>
        <p:spPr>
          <a:xfrm>
            <a:off x="6864507" y="1924429"/>
            <a:ext cx="862724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000" dirty="0" smtClean="0"/>
              <a:t>verre vide</a:t>
            </a:r>
            <a:endParaRPr lang="fr-FR" sz="1000" dirty="0"/>
          </a:p>
        </p:txBody>
      </p:sp>
      <p:sp>
        <p:nvSpPr>
          <p:cNvPr id="93" name="ZoneTexte 92"/>
          <p:cNvSpPr txBox="1"/>
          <p:nvPr/>
        </p:nvSpPr>
        <p:spPr>
          <a:xfrm>
            <a:off x="6777971" y="2276189"/>
            <a:ext cx="1005801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000" dirty="0" smtClean="0"/>
              <a:t>verre plein</a:t>
            </a:r>
            <a:endParaRPr lang="fr-FR" sz="1000" dirty="0"/>
          </a:p>
        </p:txBody>
      </p:sp>
      <p:sp>
        <p:nvSpPr>
          <p:cNvPr id="96" name="ZoneTexte 95"/>
          <p:cNvSpPr txBox="1"/>
          <p:nvPr/>
        </p:nvSpPr>
        <p:spPr>
          <a:xfrm rot="16200000">
            <a:off x="-431805" y="3649860"/>
            <a:ext cx="1586891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latin typeface="Consolas" panose="020B0609020204030204" pitchFamily="49" charset="0"/>
              </a:rPr>
              <a:t>Motricité globale</a:t>
            </a:r>
            <a:endParaRPr lang="fr-FR" sz="1200" dirty="0">
              <a:latin typeface="Consolas" panose="020B0609020204030204" pitchFamily="49" charset="0"/>
            </a:endParaRPr>
          </a:p>
        </p:txBody>
      </p:sp>
      <p:sp>
        <p:nvSpPr>
          <p:cNvPr id="97" name="ZoneTexte 96"/>
          <p:cNvSpPr txBox="1"/>
          <p:nvPr/>
        </p:nvSpPr>
        <p:spPr>
          <a:xfrm>
            <a:off x="6447414" y="4149701"/>
            <a:ext cx="1258038" cy="230832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900" b="0" dirty="0" smtClean="0">
                <a:solidFill>
                  <a:schemeClr val="tx1"/>
                </a:solidFill>
              </a:rPr>
              <a:t>Plateau </a:t>
            </a:r>
            <a:r>
              <a:rPr lang="fr-FR" sz="900" b="0" baseline="0" dirty="0" smtClean="0">
                <a:solidFill>
                  <a:schemeClr val="tx1"/>
                </a:solidFill>
              </a:rPr>
              <a:t> main gauche</a:t>
            </a:r>
            <a:endParaRPr lang="fr-FR" sz="900" b="0" dirty="0" smtClean="0">
              <a:solidFill>
                <a:schemeClr val="tx1"/>
              </a:solidFill>
            </a:endParaRPr>
          </a:p>
        </p:txBody>
      </p:sp>
      <p:sp>
        <p:nvSpPr>
          <p:cNvPr id="98" name="ZoneTexte 97"/>
          <p:cNvSpPr txBox="1"/>
          <p:nvPr/>
        </p:nvSpPr>
        <p:spPr>
          <a:xfrm>
            <a:off x="6447413" y="4443306"/>
            <a:ext cx="1250723" cy="230832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900" b="0" dirty="0" smtClean="0">
                <a:solidFill>
                  <a:schemeClr val="tx1"/>
                </a:solidFill>
              </a:rPr>
              <a:t>Plateau </a:t>
            </a:r>
            <a:r>
              <a:rPr lang="fr-FR" sz="900" b="0" baseline="0" dirty="0" smtClean="0">
                <a:solidFill>
                  <a:schemeClr val="tx1"/>
                </a:solidFill>
              </a:rPr>
              <a:t> + verre d’eau</a:t>
            </a:r>
            <a:endParaRPr lang="fr-FR" sz="900" b="0" dirty="0">
              <a:solidFill>
                <a:schemeClr val="tx1"/>
              </a:solidFill>
            </a:endParaRPr>
          </a:p>
        </p:txBody>
      </p:sp>
      <p:sp>
        <p:nvSpPr>
          <p:cNvPr id="99" name="ZoneTexte 98"/>
          <p:cNvSpPr txBox="1"/>
          <p:nvPr/>
        </p:nvSpPr>
        <p:spPr>
          <a:xfrm>
            <a:off x="8050115" y="4034285"/>
            <a:ext cx="776338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000" dirty="0"/>
              <a:t>clochette / genou</a:t>
            </a:r>
          </a:p>
        </p:txBody>
      </p:sp>
      <p:sp>
        <p:nvSpPr>
          <p:cNvPr id="100" name="ZoneTexte 99"/>
          <p:cNvSpPr txBox="1"/>
          <p:nvPr/>
        </p:nvSpPr>
        <p:spPr>
          <a:xfrm>
            <a:off x="9127366" y="2956182"/>
            <a:ext cx="913869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000" dirty="0"/>
              <a:t>Linge </a:t>
            </a:r>
            <a:endParaRPr lang="fr-FR" sz="1000" dirty="0" smtClean="0"/>
          </a:p>
          <a:p>
            <a:pPr algn="ctr">
              <a:defRPr/>
            </a:pPr>
            <a:r>
              <a:rPr lang="fr-FR" sz="1000" dirty="0" smtClean="0"/>
              <a:t>sur </a:t>
            </a:r>
            <a:r>
              <a:rPr lang="fr-FR" sz="1000" dirty="0"/>
              <a:t>la </a:t>
            </a:r>
            <a:r>
              <a:rPr lang="fr-FR" sz="1000" dirty="0" smtClean="0"/>
              <a:t>tête</a:t>
            </a:r>
            <a:endParaRPr lang="fr-FR" sz="1000" dirty="0"/>
          </a:p>
        </p:txBody>
      </p:sp>
      <p:sp>
        <p:nvSpPr>
          <p:cNvPr id="101" name="ZoneTexte 100"/>
          <p:cNvSpPr txBox="1"/>
          <p:nvPr/>
        </p:nvSpPr>
        <p:spPr>
          <a:xfrm>
            <a:off x="8050115" y="3473255"/>
            <a:ext cx="776338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000" dirty="0"/>
              <a:t>clochette / </a:t>
            </a:r>
            <a:endParaRPr lang="fr-FR" sz="1000" dirty="0" smtClean="0"/>
          </a:p>
          <a:p>
            <a:pPr algn="ctr">
              <a:defRPr/>
            </a:pPr>
            <a:r>
              <a:rPr lang="fr-FR" sz="1000" dirty="0" smtClean="0"/>
              <a:t>pas </a:t>
            </a:r>
            <a:r>
              <a:rPr lang="fr-FR" sz="1000" dirty="0"/>
              <a:t>fourmi</a:t>
            </a:r>
          </a:p>
        </p:txBody>
      </p:sp>
      <p:sp>
        <p:nvSpPr>
          <p:cNvPr id="102" name="ZoneTexte 101"/>
          <p:cNvSpPr txBox="1"/>
          <p:nvPr/>
        </p:nvSpPr>
        <p:spPr>
          <a:xfrm>
            <a:off x="8009022" y="3017219"/>
            <a:ext cx="858524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000" dirty="0" smtClean="0"/>
              <a:t>clochette</a:t>
            </a:r>
            <a:endParaRPr lang="fr-FR" sz="1000" dirty="0"/>
          </a:p>
        </p:txBody>
      </p:sp>
      <p:sp>
        <p:nvSpPr>
          <p:cNvPr id="108" name="ZoneTexte 107"/>
          <p:cNvSpPr txBox="1"/>
          <p:nvPr/>
        </p:nvSpPr>
        <p:spPr>
          <a:xfrm rot="16200000">
            <a:off x="-594114" y="5915167"/>
            <a:ext cx="1911509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latin typeface="Consolas" panose="020B0609020204030204" pitchFamily="49" charset="0"/>
              </a:rPr>
              <a:t>Soin à </a:t>
            </a:r>
          </a:p>
          <a:p>
            <a:pPr algn="ctr"/>
            <a:r>
              <a:rPr lang="fr-FR" sz="1200" b="1" dirty="0" smtClean="0">
                <a:latin typeface="Consolas" panose="020B0609020204030204" pitchFamily="49" charset="0"/>
              </a:rPr>
              <a:t>la personne</a:t>
            </a:r>
            <a:endParaRPr lang="fr-FR" sz="1200" dirty="0">
              <a:latin typeface="Consolas" panose="020B0609020204030204" pitchFamily="49" charset="0"/>
            </a:endParaRPr>
          </a:p>
        </p:txBody>
      </p:sp>
      <p:sp>
        <p:nvSpPr>
          <p:cNvPr id="109" name="ZoneTexte 108"/>
          <p:cNvSpPr txBox="1"/>
          <p:nvPr/>
        </p:nvSpPr>
        <p:spPr>
          <a:xfrm>
            <a:off x="3596213" y="153007"/>
            <a:ext cx="3500973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latin typeface="Consolas" panose="020B0609020204030204" pitchFamily="49" charset="0"/>
              </a:rPr>
              <a:t>VIE  PRATIQUE</a:t>
            </a:r>
            <a:endParaRPr lang="fr-FR" sz="2000" b="1" dirty="0">
              <a:latin typeface="Consolas" panose="020B0609020204030204" pitchFamily="49" charset="0"/>
            </a:endParaRPr>
          </a:p>
        </p:txBody>
      </p:sp>
      <p:sp>
        <p:nvSpPr>
          <p:cNvPr id="112" name="ZoneTexte 111"/>
          <p:cNvSpPr txBox="1"/>
          <p:nvPr/>
        </p:nvSpPr>
        <p:spPr>
          <a:xfrm>
            <a:off x="796703" y="5217851"/>
            <a:ext cx="661465" cy="246221"/>
          </a:xfrm>
          <a:prstGeom prst="rect">
            <a:avLst/>
          </a:prstGeom>
          <a:pattFill prst="zigZag">
            <a:fgClr>
              <a:schemeClr val="tx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/>
              <a:t>H</a:t>
            </a:r>
            <a:r>
              <a:rPr lang="fr-FR" sz="1000" dirty="0" smtClean="0">
                <a:solidFill>
                  <a:schemeClr val="tx1"/>
                </a:solidFill>
              </a:rPr>
              <a:t>abillage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13" name="ZoneTexte 112"/>
          <p:cNvSpPr txBox="1"/>
          <p:nvPr/>
        </p:nvSpPr>
        <p:spPr>
          <a:xfrm>
            <a:off x="796704" y="6823377"/>
            <a:ext cx="661465" cy="246221"/>
          </a:xfrm>
          <a:prstGeom prst="rect">
            <a:avLst/>
          </a:prstGeom>
          <a:pattFill prst="zigZag">
            <a:fgClr>
              <a:schemeClr val="tx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b="0" dirty="0" smtClean="0">
                <a:solidFill>
                  <a:schemeClr val="tx1"/>
                </a:solidFill>
              </a:rPr>
              <a:t>Hygiène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114" name="ZoneTexte 113"/>
          <p:cNvSpPr txBox="1"/>
          <p:nvPr/>
        </p:nvSpPr>
        <p:spPr>
          <a:xfrm>
            <a:off x="1721119" y="5577847"/>
            <a:ext cx="792000" cy="252000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b="0" dirty="0" smtClean="0">
                <a:solidFill>
                  <a:schemeClr val="tx1"/>
                </a:solidFill>
              </a:rPr>
              <a:t>Enlever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115" name="ZoneTexte 114"/>
          <p:cNvSpPr txBox="1"/>
          <p:nvPr/>
        </p:nvSpPr>
        <p:spPr>
          <a:xfrm>
            <a:off x="1721119" y="5899777"/>
            <a:ext cx="792000" cy="252000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b="0" dirty="0" smtClean="0">
                <a:solidFill>
                  <a:schemeClr val="tx1"/>
                </a:solidFill>
              </a:rPr>
              <a:t>Accrocher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116" name="ZoneTexte 115"/>
          <p:cNvSpPr txBox="1"/>
          <p:nvPr/>
        </p:nvSpPr>
        <p:spPr>
          <a:xfrm>
            <a:off x="4026578" y="5208242"/>
            <a:ext cx="750454" cy="400110"/>
          </a:xfrm>
          <a:prstGeom prst="rect">
            <a:avLst/>
          </a:prstGeom>
          <a:pattFill prst="zigZag">
            <a:fgClr>
              <a:schemeClr val="tx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>
                <a:solidFill>
                  <a:schemeClr val="tx1"/>
                </a:solidFill>
              </a:rPr>
              <a:t>Cadres d’habillage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17" name="ZoneTexte 116"/>
          <p:cNvSpPr txBox="1"/>
          <p:nvPr/>
        </p:nvSpPr>
        <p:spPr>
          <a:xfrm>
            <a:off x="1721119" y="6235443"/>
            <a:ext cx="792000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000" dirty="0" smtClean="0"/>
              <a:t>Remettre</a:t>
            </a:r>
            <a:endParaRPr lang="fr-FR" sz="1000" dirty="0"/>
          </a:p>
        </p:txBody>
      </p:sp>
      <p:sp>
        <p:nvSpPr>
          <p:cNvPr id="118" name="ZoneTexte 117"/>
          <p:cNvSpPr txBox="1"/>
          <p:nvPr/>
        </p:nvSpPr>
        <p:spPr>
          <a:xfrm>
            <a:off x="4933040" y="5690153"/>
            <a:ext cx="697828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000" dirty="0" smtClean="0"/>
              <a:t>jupe</a:t>
            </a:r>
            <a:endParaRPr lang="fr-FR" sz="1000" dirty="0"/>
          </a:p>
        </p:txBody>
      </p:sp>
      <p:sp>
        <p:nvSpPr>
          <p:cNvPr id="120" name="ZoneTexte 119"/>
          <p:cNvSpPr txBox="1"/>
          <p:nvPr/>
        </p:nvSpPr>
        <p:spPr>
          <a:xfrm>
            <a:off x="5867182" y="5608547"/>
            <a:ext cx="509761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000" dirty="0" smtClean="0"/>
              <a:t>gros</a:t>
            </a:r>
            <a:endParaRPr lang="fr-FR" sz="1000" dirty="0"/>
          </a:p>
        </p:txBody>
      </p:sp>
      <p:sp>
        <p:nvSpPr>
          <p:cNvPr id="121" name="ZoneTexte 120"/>
          <p:cNvSpPr txBox="1"/>
          <p:nvPr/>
        </p:nvSpPr>
        <p:spPr>
          <a:xfrm>
            <a:off x="4937454" y="6024596"/>
            <a:ext cx="697828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000" dirty="0" smtClean="0"/>
              <a:t>blouson</a:t>
            </a:r>
            <a:endParaRPr lang="fr-FR" sz="1000" dirty="0"/>
          </a:p>
        </p:txBody>
      </p:sp>
      <p:sp>
        <p:nvSpPr>
          <p:cNvPr id="122" name="ZoneTexte 121"/>
          <p:cNvSpPr txBox="1"/>
          <p:nvPr/>
        </p:nvSpPr>
        <p:spPr>
          <a:xfrm>
            <a:off x="1588976" y="5226848"/>
            <a:ext cx="1014129" cy="252000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000" dirty="0" smtClean="0"/>
              <a:t>Manteau</a:t>
            </a:r>
            <a:endParaRPr lang="fr-FR" sz="1000" dirty="0"/>
          </a:p>
        </p:txBody>
      </p:sp>
      <p:sp>
        <p:nvSpPr>
          <p:cNvPr id="123" name="ZoneTexte 122"/>
          <p:cNvSpPr txBox="1"/>
          <p:nvPr/>
        </p:nvSpPr>
        <p:spPr>
          <a:xfrm>
            <a:off x="2724030" y="5226848"/>
            <a:ext cx="1014129" cy="252000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000" dirty="0" smtClean="0"/>
              <a:t>Chaussures</a:t>
            </a:r>
            <a:endParaRPr lang="fr-FR" sz="1000" dirty="0"/>
          </a:p>
        </p:txBody>
      </p:sp>
      <p:sp>
        <p:nvSpPr>
          <p:cNvPr id="124" name="ZoneTexte 123"/>
          <p:cNvSpPr txBox="1"/>
          <p:nvPr/>
        </p:nvSpPr>
        <p:spPr>
          <a:xfrm>
            <a:off x="2809784" y="5577847"/>
            <a:ext cx="792000" cy="252000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b="0" dirty="0" smtClean="0">
                <a:solidFill>
                  <a:schemeClr val="tx1"/>
                </a:solidFill>
              </a:rPr>
              <a:t>Enlever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125" name="ZoneTexte 124"/>
          <p:cNvSpPr txBox="1"/>
          <p:nvPr/>
        </p:nvSpPr>
        <p:spPr>
          <a:xfrm>
            <a:off x="2809784" y="5899777"/>
            <a:ext cx="792000" cy="252000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b="0" dirty="0" smtClean="0">
                <a:solidFill>
                  <a:schemeClr val="tx1"/>
                </a:solidFill>
              </a:rPr>
              <a:t>Ranger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126" name="ZoneTexte 125"/>
          <p:cNvSpPr txBox="1"/>
          <p:nvPr/>
        </p:nvSpPr>
        <p:spPr>
          <a:xfrm>
            <a:off x="2809784" y="6235443"/>
            <a:ext cx="792000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000" dirty="0" smtClean="0"/>
              <a:t>Remettre</a:t>
            </a:r>
            <a:endParaRPr lang="fr-FR" sz="1000" dirty="0"/>
          </a:p>
        </p:txBody>
      </p:sp>
      <p:sp>
        <p:nvSpPr>
          <p:cNvPr id="127" name="ZoneTexte 126"/>
          <p:cNvSpPr txBox="1"/>
          <p:nvPr/>
        </p:nvSpPr>
        <p:spPr>
          <a:xfrm>
            <a:off x="1660550" y="6807821"/>
            <a:ext cx="1237878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000" dirty="0" smtClean="0"/>
              <a:t>Se laver les mains</a:t>
            </a:r>
            <a:endParaRPr lang="fr-FR" sz="1000" dirty="0"/>
          </a:p>
        </p:txBody>
      </p:sp>
      <p:sp>
        <p:nvSpPr>
          <p:cNvPr id="128" name="ZoneTexte 127"/>
          <p:cNvSpPr txBox="1"/>
          <p:nvPr/>
        </p:nvSpPr>
        <p:spPr>
          <a:xfrm>
            <a:off x="3124178" y="6807821"/>
            <a:ext cx="905752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000" dirty="0" smtClean="0"/>
              <a:t>Se coiffer</a:t>
            </a:r>
            <a:endParaRPr lang="fr-FR" sz="1000" dirty="0"/>
          </a:p>
        </p:txBody>
      </p:sp>
      <p:sp>
        <p:nvSpPr>
          <p:cNvPr id="129" name="ZoneTexte 128"/>
          <p:cNvSpPr txBox="1"/>
          <p:nvPr/>
        </p:nvSpPr>
        <p:spPr>
          <a:xfrm>
            <a:off x="4292928" y="6807820"/>
            <a:ext cx="1166970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000" dirty="0" smtClean="0"/>
              <a:t>Se laver la figure</a:t>
            </a:r>
            <a:endParaRPr lang="fr-FR" sz="1000" dirty="0"/>
          </a:p>
        </p:txBody>
      </p:sp>
      <p:sp>
        <p:nvSpPr>
          <p:cNvPr id="132" name="ZoneTexte 131"/>
          <p:cNvSpPr txBox="1"/>
          <p:nvPr/>
        </p:nvSpPr>
        <p:spPr>
          <a:xfrm>
            <a:off x="4875874" y="5185512"/>
            <a:ext cx="812159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000" dirty="0" smtClean="0"/>
              <a:t>Fermetures éclairs</a:t>
            </a:r>
            <a:endParaRPr lang="fr-FR" sz="1000" dirty="0"/>
          </a:p>
        </p:txBody>
      </p:sp>
      <p:sp>
        <p:nvSpPr>
          <p:cNvPr id="133" name="ZoneTexte 132"/>
          <p:cNvSpPr txBox="1"/>
          <p:nvPr/>
        </p:nvSpPr>
        <p:spPr>
          <a:xfrm>
            <a:off x="5766349" y="5285186"/>
            <a:ext cx="711428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000" dirty="0" smtClean="0"/>
              <a:t>Boutons</a:t>
            </a:r>
            <a:endParaRPr lang="fr-FR" sz="1000" dirty="0"/>
          </a:p>
        </p:txBody>
      </p:sp>
      <p:sp>
        <p:nvSpPr>
          <p:cNvPr id="134" name="ZoneTexte 133"/>
          <p:cNvSpPr txBox="1"/>
          <p:nvPr/>
        </p:nvSpPr>
        <p:spPr>
          <a:xfrm>
            <a:off x="5861766" y="5945391"/>
            <a:ext cx="520594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000" dirty="0"/>
              <a:t>p</a:t>
            </a:r>
            <a:r>
              <a:rPr lang="fr-FR" sz="1000" dirty="0" smtClean="0"/>
              <a:t>etits</a:t>
            </a:r>
            <a:endParaRPr lang="fr-FR" sz="1000" dirty="0"/>
          </a:p>
        </p:txBody>
      </p:sp>
      <p:sp>
        <p:nvSpPr>
          <p:cNvPr id="135" name="ZoneTexte 134"/>
          <p:cNvSpPr txBox="1"/>
          <p:nvPr/>
        </p:nvSpPr>
        <p:spPr>
          <a:xfrm>
            <a:off x="6585497" y="5281192"/>
            <a:ext cx="711527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000" dirty="0" smtClean="0"/>
              <a:t>Rubans</a:t>
            </a:r>
            <a:endParaRPr lang="fr-FR" sz="1000" dirty="0"/>
          </a:p>
        </p:txBody>
      </p:sp>
      <p:sp>
        <p:nvSpPr>
          <p:cNvPr id="136" name="ZoneTexte 135"/>
          <p:cNvSpPr txBox="1"/>
          <p:nvPr/>
        </p:nvSpPr>
        <p:spPr>
          <a:xfrm>
            <a:off x="6654177" y="5624486"/>
            <a:ext cx="574165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000" dirty="0" smtClean="0"/>
              <a:t>1</a:t>
            </a:r>
            <a:r>
              <a:rPr lang="fr-FR" sz="1000" baseline="30000" dirty="0" smtClean="0"/>
              <a:t>er</a:t>
            </a:r>
            <a:r>
              <a:rPr lang="fr-FR" sz="1000" dirty="0" smtClean="0"/>
              <a:t> </a:t>
            </a:r>
            <a:r>
              <a:rPr lang="fr-FR" sz="1000" dirty="0" err="1" smtClean="0"/>
              <a:t>noeud</a:t>
            </a:r>
            <a:endParaRPr lang="fr-FR" sz="1000" dirty="0"/>
          </a:p>
        </p:txBody>
      </p:sp>
      <p:sp>
        <p:nvSpPr>
          <p:cNvPr id="137" name="ZoneTexte 136"/>
          <p:cNvSpPr txBox="1"/>
          <p:nvPr/>
        </p:nvSpPr>
        <p:spPr>
          <a:xfrm>
            <a:off x="6640025" y="6135691"/>
            <a:ext cx="602468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000" dirty="0" smtClean="0"/>
              <a:t>ganse</a:t>
            </a:r>
            <a:endParaRPr lang="fr-FR" sz="1000" dirty="0"/>
          </a:p>
        </p:txBody>
      </p:sp>
      <p:sp>
        <p:nvSpPr>
          <p:cNvPr id="138" name="ZoneTexte 137"/>
          <p:cNvSpPr txBox="1"/>
          <p:nvPr/>
        </p:nvSpPr>
        <p:spPr>
          <a:xfrm>
            <a:off x="7397851" y="5281191"/>
            <a:ext cx="730004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000" dirty="0" smtClean="0"/>
              <a:t>Pressions</a:t>
            </a:r>
            <a:endParaRPr lang="fr-FR" sz="1000" dirty="0"/>
          </a:p>
        </p:txBody>
      </p:sp>
      <p:sp>
        <p:nvSpPr>
          <p:cNvPr id="139" name="ZoneTexte 138"/>
          <p:cNvSpPr txBox="1"/>
          <p:nvPr/>
        </p:nvSpPr>
        <p:spPr>
          <a:xfrm>
            <a:off x="9855723" y="5262885"/>
            <a:ext cx="570735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000" dirty="0" smtClean="0"/>
              <a:t>Œillets</a:t>
            </a:r>
            <a:endParaRPr lang="fr-FR" sz="1000" dirty="0"/>
          </a:p>
        </p:txBody>
      </p:sp>
      <p:sp>
        <p:nvSpPr>
          <p:cNvPr id="163" name="ZoneTexte 162"/>
          <p:cNvSpPr txBox="1"/>
          <p:nvPr/>
        </p:nvSpPr>
        <p:spPr>
          <a:xfrm>
            <a:off x="8215282" y="5199393"/>
            <a:ext cx="730004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000" dirty="0" smtClean="0"/>
              <a:t>Boucles sandales</a:t>
            </a:r>
            <a:endParaRPr lang="fr-FR" sz="1000" dirty="0"/>
          </a:p>
        </p:txBody>
      </p:sp>
      <p:sp>
        <p:nvSpPr>
          <p:cNvPr id="164" name="ZoneTexte 163"/>
          <p:cNvSpPr txBox="1"/>
          <p:nvPr/>
        </p:nvSpPr>
        <p:spPr>
          <a:xfrm>
            <a:off x="9069310" y="5262885"/>
            <a:ext cx="703401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000" dirty="0" smtClean="0"/>
              <a:t>Crochets</a:t>
            </a:r>
            <a:endParaRPr lang="fr-FR" sz="1000" dirty="0"/>
          </a:p>
        </p:txBody>
      </p:sp>
      <p:sp>
        <p:nvSpPr>
          <p:cNvPr id="2" name="ZoneTexte 1"/>
          <p:cNvSpPr txBox="1"/>
          <p:nvPr/>
        </p:nvSpPr>
        <p:spPr>
          <a:xfrm>
            <a:off x="9541272" y="7346627"/>
            <a:ext cx="11521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www.tiloustics.eu</a:t>
            </a:r>
            <a:endParaRPr lang="fr-FR" sz="800" dirty="0"/>
          </a:p>
        </p:txBody>
      </p:sp>
    </p:spTree>
    <p:extLst>
      <p:ext uri="{BB962C8B-B14F-4D97-AF65-F5344CB8AC3E}">
        <p14:creationId xmlns:p14="http://schemas.microsoft.com/office/powerpoint/2010/main" val="7171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/>
          <p:cNvSpPr/>
          <p:nvPr/>
        </p:nvSpPr>
        <p:spPr>
          <a:xfrm>
            <a:off x="111028" y="765761"/>
            <a:ext cx="10471341" cy="5963394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34" name="Connecteur droit 233"/>
          <p:cNvCxnSpPr/>
          <p:nvPr/>
        </p:nvCxnSpPr>
        <p:spPr>
          <a:xfrm>
            <a:off x="1236394" y="1857378"/>
            <a:ext cx="6290" cy="2433821"/>
          </a:xfrm>
          <a:prstGeom prst="line">
            <a:avLst/>
          </a:prstGeom>
          <a:ln w="28575">
            <a:solidFill>
              <a:schemeClr val="accent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eur droit avec flèche 81"/>
          <p:cNvCxnSpPr/>
          <p:nvPr/>
        </p:nvCxnSpPr>
        <p:spPr>
          <a:xfrm flipV="1">
            <a:off x="1242685" y="1587712"/>
            <a:ext cx="6994027" cy="52975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en angle 61"/>
          <p:cNvCxnSpPr>
            <a:stCxn id="79" idx="2"/>
          </p:cNvCxnSpPr>
          <p:nvPr/>
        </p:nvCxnSpPr>
        <p:spPr>
          <a:xfrm rot="16200000" flipH="1">
            <a:off x="3983580" y="-791234"/>
            <a:ext cx="359622" cy="5625873"/>
          </a:xfrm>
          <a:prstGeom prst="bentConnector2">
            <a:avLst/>
          </a:prstGeom>
          <a:ln w="28575">
            <a:solidFill>
              <a:schemeClr val="accent6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ZoneTexte 87"/>
          <p:cNvSpPr txBox="1"/>
          <p:nvPr/>
        </p:nvSpPr>
        <p:spPr>
          <a:xfrm>
            <a:off x="3174359" y="2001459"/>
            <a:ext cx="92772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Nettoyer</a:t>
            </a:r>
          </a:p>
          <a:p>
            <a:pPr algn="ctr"/>
            <a:r>
              <a:rPr lang="fr-FR" sz="1000" dirty="0" smtClean="0"/>
              <a:t> les plantes</a:t>
            </a:r>
            <a:endParaRPr lang="fr-FR" sz="1000" b="0" dirty="0">
              <a:solidFill>
                <a:schemeClr val="tx1"/>
              </a:solidFill>
            </a:endParaRPr>
          </a:p>
        </p:txBody>
      </p:sp>
      <p:cxnSp>
        <p:nvCxnSpPr>
          <p:cNvPr id="91" name="Connecteur en angle 90"/>
          <p:cNvCxnSpPr>
            <a:stCxn id="79" idx="0"/>
          </p:cNvCxnSpPr>
          <p:nvPr/>
        </p:nvCxnSpPr>
        <p:spPr>
          <a:xfrm rot="5400000" flipH="1" flipV="1">
            <a:off x="4652631" y="-2250068"/>
            <a:ext cx="389675" cy="6994027"/>
          </a:xfrm>
          <a:prstGeom prst="bentConnector2">
            <a:avLst/>
          </a:prstGeom>
          <a:ln w="28575">
            <a:solidFill>
              <a:schemeClr val="accent6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/>
          <p:cNvCxnSpPr>
            <a:endCxn id="88" idx="0"/>
          </p:cNvCxnSpPr>
          <p:nvPr/>
        </p:nvCxnSpPr>
        <p:spPr>
          <a:xfrm>
            <a:off x="3638219" y="1264546"/>
            <a:ext cx="0" cy="736913"/>
          </a:xfrm>
          <a:prstGeom prst="line">
            <a:avLst/>
          </a:prstGeom>
          <a:ln w="28575">
            <a:solidFill>
              <a:schemeClr val="accent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cteur droit 91"/>
          <p:cNvCxnSpPr/>
          <p:nvPr/>
        </p:nvCxnSpPr>
        <p:spPr>
          <a:xfrm>
            <a:off x="6226421" y="1252812"/>
            <a:ext cx="0" cy="936969"/>
          </a:xfrm>
          <a:prstGeom prst="line">
            <a:avLst/>
          </a:prstGeom>
          <a:ln w="28575">
            <a:solidFill>
              <a:schemeClr val="accent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ZoneTexte 89"/>
          <p:cNvSpPr txBox="1"/>
          <p:nvPr/>
        </p:nvSpPr>
        <p:spPr>
          <a:xfrm>
            <a:off x="5764254" y="1373105"/>
            <a:ext cx="92772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b="0" dirty="0" smtClean="0">
                <a:solidFill>
                  <a:schemeClr val="tx1"/>
                </a:solidFill>
              </a:rPr>
              <a:t>Nettoyer </a:t>
            </a:r>
          </a:p>
          <a:p>
            <a:pPr algn="ctr"/>
            <a:r>
              <a:rPr lang="fr-FR" sz="1000" b="0" dirty="0" smtClean="0">
                <a:solidFill>
                  <a:schemeClr val="tx1"/>
                </a:solidFill>
              </a:rPr>
              <a:t>un miroir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80" name="ZoneTexte 79"/>
          <p:cNvSpPr txBox="1"/>
          <p:nvPr/>
        </p:nvSpPr>
        <p:spPr>
          <a:xfrm>
            <a:off x="2044021" y="941380"/>
            <a:ext cx="903407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b="0" dirty="0" smtClean="0">
                <a:solidFill>
                  <a:schemeClr val="tx1"/>
                </a:solidFill>
              </a:rPr>
              <a:t>Balayer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83" name="ZoneTexte 82"/>
          <p:cNvSpPr txBox="1"/>
          <p:nvPr/>
        </p:nvSpPr>
        <p:spPr>
          <a:xfrm>
            <a:off x="3174359" y="863788"/>
            <a:ext cx="92772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b="0" dirty="0" smtClean="0">
                <a:solidFill>
                  <a:schemeClr val="tx1"/>
                </a:solidFill>
              </a:rPr>
              <a:t>Essuyer</a:t>
            </a:r>
          </a:p>
          <a:p>
            <a:pPr algn="ctr"/>
            <a:r>
              <a:rPr lang="fr-FR" sz="1000" b="0" dirty="0" smtClean="0">
                <a:solidFill>
                  <a:schemeClr val="tx1"/>
                </a:solidFill>
              </a:rPr>
              <a:t>la table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84" name="ZoneTexte 83"/>
          <p:cNvSpPr txBox="1"/>
          <p:nvPr/>
        </p:nvSpPr>
        <p:spPr>
          <a:xfrm>
            <a:off x="4266126" y="864436"/>
            <a:ext cx="92772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Presser </a:t>
            </a:r>
            <a:r>
              <a:rPr lang="fr-FR" sz="1000" b="0" dirty="0" smtClean="0">
                <a:solidFill>
                  <a:schemeClr val="tx1"/>
                </a:solidFill>
              </a:rPr>
              <a:t>une éponge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87" name="ZoneTexte 86"/>
          <p:cNvSpPr txBox="1"/>
          <p:nvPr/>
        </p:nvSpPr>
        <p:spPr>
          <a:xfrm>
            <a:off x="5762561" y="852054"/>
            <a:ext cx="92772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b="0" dirty="0" smtClean="0">
                <a:solidFill>
                  <a:schemeClr val="tx1"/>
                </a:solidFill>
              </a:rPr>
              <a:t>Laver </a:t>
            </a:r>
          </a:p>
          <a:p>
            <a:pPr algn="ctr"/>
            <a:r>
              <a:rPr lang="fr-FR" sz="1000" b="0" dirty="0" smtClean="0">
                <a:solidFill>
                  <a:schemeClr val="tx1"/>
                </a:solidFill>
              </a:rPr>
              <a:t>la table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89" name="ZoneTexte 88"/>
          <p:cNvSpPr txBox="1"/>
          <p:nvPr/>
        </p:nvSpPr>
        <p:spPr>
          <a:xfrm>
            <a:off x="5762561" y="1989725"/>
            <a:ext cx="92772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Arroser les plantes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94" name="ZoneTexte 93"/>
          <p:cNvSpPr txBox="1"/>
          <p:nvPr/>
        </p:nvSpPr>
        <p:spPr>
          <a:xfrm>
            <a:off x="6905859" y="1375923"/>
            <a:ext cx="92772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b="0" dirty="0" smtClean="0">
                <a:solidFill>
                  <a:schemeClr val="tx1"/>
                </a:solidFill>
              </a:rPr>
              <a:t>Polir les cuivres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98" name="ZoneTexte 97"/>
          <p:cNvSpPr txBox="1"/>
          <p:nvPr/>
        </p:nvSpPr>
        <p:spPr>
          <a:xfrm>
            <a:off x="6902251" y="852054"/>
            <a:ext cx="92772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b="0" dirty="0" smtClean="0">
                <a:solidFill>
                  <a:schemeClr val="tx1"/>
                </a:solidFill>
              </a:rPr>
              <a:t>Laver </a:t>
            </a:r>
          </a:p>
          <a:p>
            <a:pPr algn="ctr"/>
            <a:r>
              <a:rPr lang="fr-FR" sz="1000" b="0" dirty="0" smtClean="0">
                <a:solidFill>
                  <a:schemeClr val="tx1"/>
                </a:solidFill>
              </a:rPr>
              <a:t>le linge</a:t>
            </a:r>
            <a:endParaRPr lang="fr-FR" sz="1000" b="0" dirty="0">
              <a:solidFill>
                <a:schemeClr val="tx1"/>
              </a:solidFill>
            </a:endParaRPr>
          </a:p>
        </p:txBody>
      </p:sp>
      <p:cxnSp>
        <p:nvCxnSpPr>
          <p:cNvPr id="100" name="Connecteur droit 99"/>
          <p:cNvCxnSpPr/>
          <p:nvPr/>
        </p:nvCxnSpPr>
        <p:spPr>
          <a:xfrm>
            <a:off x="5202526" y="1263898"/>
            <a:ext cx="0" cy="1445981"/>
          </a:xfrm>
          <a:prstGeom prst="line">
            <a:avLst/>
          </a:prstGeom>
          <a:ln w="28575">
            <a:solidFill>
              <a:schemeClr val="accent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cteur droit avec flèche 101"/>
          <p:cNvCxnSpPr>
            <a:endCxn id="3" idx="0"/>
          </p:cNvCxnSpPr>
          <p:nvPr/>
        </p:nvCxnSpPr>
        <p:spPr>
          <a:xfrm>
            <a:off x="2495724" y="1187601"/>
            <a:ext cx="12246" cy="1606543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cteur droit avec flèche 108"/>
          <p:cNvCxnSpPr>
            <a:stCxn id="3" idx="2"/>
          </p:cNvCxnSpPr>
          <p:nvPr/>
        </p:nvCxnSpPr>
        <p:spPr>
          <a:xfrm flipH="1">
            <a:off x="2499778" y="3040365"/>
            <a:ext cx="8192" cy="441795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cteur droit avec flèche 110"/>
          <p:cNvCxnSpPr/>
          <p:nvPr/>
        </p:nvCxnSpPr>
        <p:spPr>
          <a:xfrm flipV="1">
            <a:off x="2673383" y="3577942"/>
            <a:ext cx="5359549" cy="54656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necteur droit avec flèche 112"/>
          <p:cNvCxnSpPr/>
          <p:nvPr/>
        </p:nvCxnSpPr>
        <p:spPr>
          <a:xfrm flipV="1">
            <a:off x="2690846" y="2910581"/>
            <a:ext cx="5894625" cy="23745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oneTexte 39"/>
          <p:cNvSpPr txBox="1"/>
          <p:nvPr/>
        </p:nvSpPr>
        <p:spPr>
          <a:xfrm>
            <a:off x="3015180" y="2710527"/>
            <a:ext cx="703398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b="0" dirty="0" smtClean="0">
                <a:solidFill>
                  <a:schemeClr val="tx1"/>
                </a:solidFill>
              </a:rPr>
              <a:t>Grosses graines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3913908" y="2713380"/>
            <a:ext cx="648072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b="0" dirty="0" smtClean="0">
                <a:solidFill>
                  <a:schemeClr val="tx1"/>
                </a:solidFill>
              </a:rPr>
              <a:t>Petites</a:t>
            </a:r>
          </a:p>
          <a:p>
            <a:pPr algn="ctr"/>
            <a:r>
              <a:rPr lang="fr-FR" sz="1000" b="0" dirty="0" smtClean="0">
                <a:solidFill>
                  <a:schemeClr val="tx1"/>
                </a:solidFill>
              </a:rPr>
              <a:t>graines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5193846" y="2674178"/>
            <a:ext cx="89940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b="0" dirty="0" smtClean="0">
                <a:solidFill>
                  <a:schemeClr val="tx1"/>
                </a:solidFill>
              </a:rPr>
              <a:t>Eau </a:t>
            </a:r>
          </a:p>
          <a:p>
            <a:pPr algn="ctr"/>
            <a:r>
              <a:rPr lang="fr-FR" sz="1000" b="0" dirty="0" smtClean="0">
                <a:solidFill>
                  <a:schemeClr val="tx1"/>
                </a:solidFill>
              </a:rPr>
              <a:t>de bec à bec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6243202" y="2674178"/>
            <a:ext cx="740922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b="0" dirty="0" smtClean="0">
                <a:solidFill>
                  <a:schemeClr val="tx1"/>
                </a:solidFill>
              </a:rPr>
              <a:t>Eau avec entonnoir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3033048" y="3441455"/>
            <a:ext cx="1034819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b="0" dirty="0" smtClean="0">
                <a:solidFill>
                  <a:schemeClr val="tx1"/>
                </a:solidFill>
              </a:rPr>
              <a:t>Cuillère</a:t>
            </a:r>
          </a:p>
          <a:p>
            <a:pPr algn="ctr"/>
            <a:r>
              <a:rPr lang="fr-FR" sz="1000" b="0" dirty="0" smtClean="0">
                <a:solidFill>
                  <a:schemeClr val="tx1"/>
                </a:solidFill>
              </a:rPr>
              <a:t> grosses graines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4250190" y="3432543"/>
            <a:ext cx="1030162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/>
              <a:t>Cuillère</a:t>
            </a:r>
          </a:p>
          <a:p>
            <a:pPr algn="ctr"/>
            <a:r>
              <a:rPr lang="fr-FR" sz="1000" b="0" dirty="0" smtClean="0">
                <a:solidFill>
                  <a:schemeClr val="tx1"/>
                </a:solidFill>
              </a:rPr>
              <a:t>Petites graines</a:t>
            </a:r>
            <a:endParaRPr lang="fr-FR" sz="1000" b="0" dirty="0">
              <a:solidFill>
                <a:schemeClr val="tx1"/>
              </a:solidFill>
            </a:endParaRPr>
          </a:p>
        </p:txBody>
      </p:sp>
      <p:cxnSp>
        <p:nvCxnSpPr>
          <p:cNvPr id="122" name="Connecteur droit avec flèche 121"/>
          <p:cNvCxnSpPr/>
          <p:nvPr/>
        </p:nvCxnSpPr>
        <p:spPr>
          <a:xfrm flipV="1">
            <a:off x="3712755" y="6146212"/>
            <a:ext cx="3582444" cy="13952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ZoneTexte 115"/>
          <p:cNvSpPr txBox="1"/>
          <p:nvPr/>
        </p:nvSpPr>
        <p:spPr>
          <a:xfrm>
            <a:off x="3990638" y="5946159"/>
            <a:ext cx="864096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Mouchoirs </a:t>
            </a:r>
          </a:p>
          <a:p>
            <a:pPr algn="ctr"/>
            <a:r>
              <a:rPr lang="fr-FR" sz="1000" dirty="0" smtClean="0"/>
              <a:t>1 et 2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117" name="ZoneTexte 116"/>
          <p:cNvSpPr txBox="1"/>
          <p:nvPr/>
        </p:nvSpPr>
        <p:spPr>
          <a:xfrm>
            <a:off x="5075364" y="5946159"/>
            <a:ext cx="864096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Mouchoirs </a:t>
            </a:r>
          </a:p>
          <a:p>
            <a:pPr algn="ctr"/>
            <a:r>
              <a:rPr lang="fr-FR" sz="1000" dirty="0" smtClean="0"/>
              <a:t>3 et 4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129" name="ZoneTexte 128"/>
          <p:cNvSpPr txBox="1"/>
          <p:nvPr/>
        </p:nvSpPr>
        <p:spPr>
          <a:xfrm>
            <a:off x="6146253" y="5946159"/>
            <a:ext cx="864096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Du </a:t>
            </a:r>
          </a:p>
          <a:p>
            <a:pPr algn="ctr"/>
            <a:r>
              <a:rPr lang="fr-FR" sz="1000" dirty="0" smtClean="0"/>
              <a:t>papier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133" name="ZoneTexte 132"/>
          <p:cNvSpPr txBox="1"/>
          <p:nvPr/>
        </p:nvSpPr>
        <p:spPr>
          <a:xfrm>
            <a:off x="6655694" y="3432543"/>
            <a:ext cx="1030162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Pince</a:t>
            </a:r>
            <a:endParaRPr lang="fr-FR" sz="1000" dirty="0"/>
          </a:p>
          <a:p>
            <a:pPr algn="ctr"/>
            <a:r>
              <a:rPr lang="fr-FR" sz="1000" b="0" dirty="0" smtClean="0">
                <a:solidFill>
                  <a:schemeClr val="tx1"/>
                </a:solidFill>
              </a:rPr>
              <a:t>Petites graines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134" name="ZoneTexte 133"/>
          <p:cNvSpPr txBox="1"/>
          <p:nvPr/>
        </p:nvSpPr>
        <p:spPr>
          <a:xfrm>
            <a:off x="5441578" y="3432543"/>
            <a:ext cx="1034819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b="0" dirty="0" smtClean="0">
                <a:solidFill>
                  <a:schemeClr val="tx1"/>
                </a:solidFill>
              </a:rPr>
              <a:t>Pince</a:t>
            </a:r>
          </a:p>
          <a:p>
            <a:pPr algn="ctr"/>
            <a:r>
              <a:rPr lang="fr-FR" sz="1000" b="0" dirty="0" smtClean="0">
                <a:solidFill>
                  <a:schemeClr val="tx1"/>
                </a:solidFill>
              </a:rPr>
              <a:t> grosses graines</a:t>
            </a:r>
            <a:endParaRPr lang="fr-FR" sz="1000" b="0" dirty="0">
              <a:solidFill>
                <a:schemeClr val="tx1"/>
              </a:solidFill>
            </a:endParaRPr>
          </a:p>
        </p:txBody>
      </p:sp>
      <p:cxnSp>
        <p:nvCxnSpPr>
          <p:cNvPr id="137" name="Connecteur droit avec flèche 136"/>
          <p:cNvCxnSpPr>
            <a:stCxn id="225" idx="2"/>
            <a:endCxn id="130" idx="0"/>
          </p:cNvCxnSpPr>
          <p:nvPr/>
        </p:nvCxnSpPr>
        <p:spPr>
          <a:xfrm>
            <a:off x="8961744" y="5707036"/>
            <a:ext cx="17197" cy="65862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ZoneTexte 166"/>
          <p:cNvSpPr txBox="1"/>
          <p:nvPr/>
        </p:nvSpPr>
        <p:spPr>
          <a:xfrm>
            <a:off x="7170775" y="2674178"/>
            <a:ext cx="740922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b="0" dirty="0" smtClean="0">
                <a:solidFill>
                  <a:schemeClr val="tx1"/>
                </a:solidFill>
              </a:rPr>
              <a:t>Eau au trait</a:t>
            </a:r>
            <a:endParaRPr lang="fr-FR" sz="1000" b="0" dirty="0">
              <a:solidFill>
                <a:schemeClr val="tx1"/>
              </a:solidFill>
            </a:endParaRPr>
          </a:p>
        </p:txBody>
      </p:sp>
      <p:cxnSp>
        <p:nvCxnSpPr>
          <p:cNvPr id="183" name="Connecteur droit avec flèche 182"/>
          <p:cNvCxnSpPr/>
          <p:nvPr/>
        </p:nvCxnSpPr>
        <p:spPr>
          <a:xfrm flipV="1">
            <a:off x="1562417" y="4363622"/>
            <a:ext cx="3582444" cy="13952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Connecteur droit avec flèche 183"/>
          <p:cNvCxnSpPr/>
          <p:nvPr/>
        </p:nvCxnSpPr>
        <p:spPr>
          <a:xfrm flipV="1">
            <a:off x="3550457" y="5581007"/>
            <a:ext cx="6126413" cy="22972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ZoneTexte 74"/>
          <p:cNvSpPr txBox="1"/>
          <p:nvPr/>
        </p:nvSpPr>
        <p:spPr>
          <a:xfrm>
            <a:off x="1883790" y="4183009"/>
            <a:ext cx="930956" cy="400110"/>
          </a:xfrm>
          <a:prstGeom prst="rect">
            <a:avLst/>
          </a:prstGeom>
          <a:pattFill prst="zigZag">
            <a:fgClr>
              <a:schemeClr val="accent6"/>
            </a:fgClr>
            <a:bgClr>
              <a:schemeClr val="bg1"/>
            </a:bgClr>
          </a:patt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b="0" dirty="0" smtClean="0">
                <a:solidFill>
                  <a:schemeClr val="tx1"/>
                </a:solidFill>
              </a:rPr>
              <a:t>Ouvrir  fermer </a:t>
            </a:r>
          </a:p>
          <a:p>
            <a:pPr algn="ctr"/>
            <a:r>
              <a:rPr lang="fr-FR" sz="1000" b="0" dirty="0" smtClean="0">
                <a:solidFill>
                  <a:schemeClr val="tx1"/>
                </a:solidFill>
              </a:rPr>
              <a:t>boites, flacons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125" name="ZoneTexte 124"/>
          <p:cNvSpPr txBox="1"/>
          <p:nvPr/>
        </p:nvSpPr>
        <p:spPr>
          <a:xfrm>
            <a:off x="2973409" y="4183009"/>
            <a:ext cx="786940" cy="400110"/>
          </a:xfrm>
          <a:prstGeom prst="rect">
            <a:avLst/>
          </a:prstGeom>
          <a:pattFill prst="zigZag">
            <a:fgClr>
              <a:schemeClr val="accent6"/>
            </a:fgClr>
            <a:bgClr>
              <a:schemeClr val="bg1"/>
            </a:bgClr>
          </a:patt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b="0" dirty="0" smtClean="0">
                <a:solidFill>
                  <a:schemeClr val="tx1"/>
                </a:solidFill>
              </a:rPr>
              <a:t>Visser dévisser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176" name="ZoneTexte 175"/>
          <p:cNvSpPr txBox="1"/>
          <p:nvPr/>
        </p:nvSpPr>
        <p:spPr>
          <a:xfrm>
            <a:off x="3976818" y="4256210"/>
            <a:ext cx="786940" cy="246221"/>
          </a:xfrm>
          <a:prstGeom prst="rect">
            <a:avLst/>
          </a:prstGeom>
          <a:pattFill prst="zigZag">
            <a:fgClr>
              <a:schemeClr val="accent6"/>
            </a:fgClr>
            <a:bgClr>
              <a:schemeClr val="bg1"/>
            </a:bgClr>
          </a:patt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b="0" dirty="0" smtClean="0">
                <a:solidFill>
                  <a:schemeClr val="tx1"/>
                </a:solidFill>
              </a:rPr>
              <a:t>Cadenas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186" name="Ellipse 185"/>
          <p:cNvSpPr/>
          <p:nvPr/>
        </p:nvSpPr>
        <p:spPr>
          <a:xfrm>
            <a:off x="710730" y="1551201"/>
            <a:ext cx="204478" cy="191219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ZoneTexte 78"/>
          <p:cNvSpPr txBox="1"/>
          <p:nvPr/>
        </p:nvSpPr>
        <p:spPr>
          <a:xfrm>
            <a:off x="812969" y="1441782"/>
            <a:ext cx="1074972" cy="400110"/>
          </a:xfrm>
          <a:prstGeom prst="rect">
            <a:avLst/>
          </a:prstGeom>
          <a:pattFill prst="zigZag">
            <a:fgClr>
              <a:schemeClr val="accent6"/>
            </a:fgClr>
            <a:bgClr>
              <a:schemeClr val="bg1"/>
            </a:bgClr>
          </a:patt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Soin  de l’environnement</a:t>
            </a:r>
            <a:endParaRPr lang="fr-FR" sz="1000" dirty="0"/>
          </a:p>
        </p:txBody>
      </p:sp>
      <p:sp>
        <p:nvSpPr>
          <p:cNvPr id="187" name="Ellipse 186"/>
          <p:cNvSpPr/>
          <p:nvPr/>
        </p:nvSpPr>
        <p:spPr>
          <a:xfrm>
            <a:off x="2824293" y="6057578"/>
            <a:ext cx="204478" cy="191219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8" name="Ellipse 187"/>
          <p:cNvSpPr/>
          <p:nvPr/>
        </p:nvSpPr>
        <p:spPr>
          <a:xfrm>
            <a:off x="759221" y="4291199"/>
            <a:ext cx="204478" cy="191219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9" name="Ellipse 188"/>
          <p:cNvSpPr/>
          <p:nvPr/>
        </p:nvSpPr>
        <p:spPr>
          <a:xfrm>
            <a:off x="2832743" y="4954685"/>
            <a:ext cx="204478" cy="191219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ZoneTexte 75"/>
          <p:cNvSpPr txBox="1"/>
          <p:nvPr/>
        </p:nvSpPr>
        <p:spPr>
          <a:xfrm>
            <a:off x="2968307" y="6023102"/>
            <a:ext cx="770663" cy="246221"/>
          </a:xfrm>
          <a:prstGeom prst="rect">
            <a:avLst/>
          </a:prstGeom>
          <a:pattFill prst="zigZag">
            <a:fgClr>
              <a:schemeClr val="accent6"/>
            </a:fgClr>
            <a:bgClr>
              <a:schemeClr val="bg1"/>
            </a:bgClr>
          </a:patt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b="0" dirty="0" smtClean="0">
                <a:solidFill>
                  <a:schemeClr val="tx1"/>
                </a:solidFill>
              </a:rPr>
              <a:t>Plier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127" name="ZoneTexte 126"/>
          <p:cNvSpPr txBox="1"/>
          <p:nvPr/>
        </p:nvSpPr>
        <p:spPr>
          <a:xfrm>
            <a:off x="2966459" y="4931000"/>
            <a:ext cx="786940" cy="246221"/>
          </a:xfrm>
          <a:prstGeom prst="rect">
            <a:avLst/>
          </a:prstGeom>
          <a:pattFill prst="zigZag">
            <a:fgClr>
              <a:schemeClr val="accent6"/>
            </a:fgClr>
            <a:bgClr>
              <a:schemeClr val="bg1"/>
            </a:bgClr>
          </a:patt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b="0" dirty="0" smtClean="0">
                <a:solidFill>
                  <a:schemeClr val="tx1"/>
                </a:solidFill>
              </a:rPr>
              <a:t>Coller</a:t>
            </a:r>
            <a:endParaRPr lang="fr-FR" sz="1000" b="0" dirty="0">
              <a:solidFill>
                <a:schemeClr val="tx1"/>
              </a:solidFill>
            </a:endParaRPr>
          </a:p>
        </p:txBody>
      </p:sp>
      <p:cxnSp>
        <p:nvCxnSpPr>
          <p:cNvPr id="196" name="Connecteur droit 195"/>
          <p:cNvCxnSpPr>
            <a:endCxn id="127" idx="0"/>
          </p:cNvCxnSpPr>
          <p:nvPr/>
        </p:nvCxnSpPr>
        <p:spPr>
          <a:xfrm>
            <a:off x="3353639" y="4586864"/>
            <a:ext cx="6290" cy="344136"/>
          </a:xfrm>
          <a:prstGeom prst="line">
            <a:avLst/>
          </a:prstGeom>
          <a:ln w="28575">
            <a:solidFill>
              <a:schemeClr val="accent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Connecteur droit 211"/>
          <p:cNvCxnSpPr>
            <a:stCxn id="127" idx="2"/>
          </p:cNvCxnSpPr>
          <p:nvPr/>
        </p:nvCxnSpPr>
        <p:spPr>
          <a:xfrm flipH="1">
            <a:off x="3356784" y="5177221"/>
            <a:ext cx="3145" cy="299830"/>
          </a:xfrm>
          <a:prstGeom prst="line">
            <a:avLst/>
          </a:prstGeom>
          <a:ln w="28575">
            <a:solidFill>
              <a:schemeClr val="accent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Connecteur droit 215"/>
          <p:cNvCxnSpPr/>
          <p:nvPr/>
        </p:nvCxnSpPr>
        <p:spPr>
          <a:xfrm flipH="1">
            <a:off x="3356784" y="5723272"/>
            <a:ext cx="3145" cy="299830"/>
          </a:xfrm>
          <a:prstGeom prst="line">
            <a:avLst/>
          </a:prstGeom>
          <a:ln w="28575">
            <a:solidFill>
              <a:schemeClr val="accent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7" name="ZoneTexte 216"/>
          <p:cNvSpPr txBox="1"/>
          <p:nvPr/>
        </p:nvSpPr>
        <p:spPr>
          <a:xfrm>
            <a:off x="4035754" y="5380953"/>
            <a:ext cx="615325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1 seul </a:t>
            </a:r>
          </a:p>
          <a:p>
            <a:pPr algn="ctr"/>
            <a:r>
              <a:rPr lang="fr-FR" sz="1000" dirty="0" smtClean="0"/>
              <a:t>coup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18" name="Ellipse 217"/>
          <p:cNvSpPr/>
          <p:nvPr/>
        </p:nvSpPr>
        <p:spPr>
          <a:xfrm>
            <a:off x="2845189" y="5504551"/>
            <a:ext cx="204478" cy="191219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0" name="ZoneTexte 219"/>
          <p:cNvSpPr txBox="1"/>
          <p:nvPr/>
        </p:nvSpPr>
        <p:spPr>
          <a:xfrm>
            <a:off x="4826253" y="5383871"/>
            <a:ext cx="752546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Traits verticaux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21" name="ZoneTexte 220"/>
          <p:cNvSpPr txBox="1"/>
          <p:nvPr/>
        </p:nvSpPr>
        <p:spPr>
          <a:xfrm>
            <a:off x="5738875" y="5383871"/>
            <a:ext cx="752546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Traits obliques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22" name="ZoneTexte 221"/>
          <p:cNvSpPr txBox="1"/>
          <p:nvPr/>
        </p:nvSpPr>
        <p:spPr>
          <a:xfrm>
            <a:off x="6670003" y="5380953"/>
            <a:ext cx="752546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Lignes courbes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24" name="ZoneTexte 223"/>
          <p:cNvSpPr txBox="1"/>
          <p:nvPr/>
        </p:nvSpPr>
        <p:spPr>
          <a:xfrm>
            <a:off x="7644931" y="5457897"/>
            <a:ext cx="752546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000" dirty="0" smtClean="0"/>
              <a:t>Spirales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25" name="ZoneTexte 224"/>
          <p:cNvSpPr txBox="1"/>
          <p:nvPr/>
        </p:nvSpPr>
        <p:spPr>
          <a:xfrm>
            <a:off x="8585471" y="5460815"/>
            <a:ext cx="752546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000" dirty="0" smtClean="0"/>
              <a:t>Dessins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31" name="Ellipse 230"/>
          <p:cNvSpPr/>
          <p:nvPr/>
        </p:nvSpPr>
        <p:spPr>
          <a:xfrm>
            <a:off x="8483232" y="6393156"/>
            <a:ext cx="204478" cy="191219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ZoneTexte 129"/>
          <p:cNvSpPr txBox="1"/>
          <p:nvPr/>
        </p:nvSpPr>
        <p:spPr>
          <a:xfrm>
            <a:off x="8585471" y="6365656"/>
            <a:ext cx="786940" cy="246221"/>
          </a:xfrm>
          <a:prstGeom prst="rect">
            <a:avLst/>
          </a:prstGeom>
          <a:pattFill prst="zigZag">
            <a:fgClr>
              <a:schemeClr val="accent6"/>
            </a:fgClr>
            <a:bgClr>
              <a:schemeClr val="bg1"/>
            </a:bgClr>
          </a:patt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b="0" dirty="0" smtClean="0">
                <a:solidFill>
                  <a:schemeClr val="tx1"/>
                </a:solidFill>
              </a:rPr>
              <a:t>Poinçonner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126" name="ZoneTexte 125"/>
          <p:cNvSpPr txBox="1"/>
          <p:nvPr/>
        </p:nvSpPr>
        <p:spPr>
          <a:xfrm>
            <a:off x="2947428" y="5477051"/>
            <a:ext cx="786940" cy="246221"/>
          </a:xfrm>
          <a:prstGeom prst="rect">
            <a:avLst/>
          </a:prstGeom>
          <a:pattFill prst="zigZag">
            <a:fgClr>
              <a:schemeClr val="accent6"/>
            </a:fgClr>
            <a:bgClr>
              <a:schemeClr val="bg1"/>
            </a:bgClr>
          </a:patt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b="0" dirty="0" smtClean="0">
                <a:solidFill>
                  <a:schemeClr val="tx1"/>
                </a:solidFill>
              </a:rPr>
              <a:t>Découper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32" name="Ellipse 231"/>
          <p:cNvSpPr/>
          <p:nvPr/>
        </p:nvSpPr>
        <p:spPr>
          <a:xfrm>
            <a:off x="2012261" y="2814972"/>
            <a:ext cx="204478" cy="191219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3" name="Ellipse 232"/>
          <p:cNvSpPr/>
          <p:nvPr/>
        </p:nvSpPr>
        <p:spPr>
          <a:xfrm>
            <a:off x="1995876" y="3509660"/>
            <a:ext cx="204478" cy="191219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2114500" y="2794144"/>
            <a:ext cx="786940" cy="246221"/>
          </a:xfrm>
          <a:prstGeom prst="rect">
            <a:avLst/>
          </a:prstGeom>
          <a:pattFill prst="zigZag">
            <a:fgClr>
              <a:schemeClr val="accent6"/>
            </a:fgClr>
            <a:bgClr>
              <a:schemeClr val="bg1"/>
            </a:bgClr>
          </a:patt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Verser</a:t>
            </a:r>
            <a:endParaRPr lang="fr-FR" sz="1000" dirty="0"/>
          </a:p>
        </p:txBody>
      </p:sp>
      <p:sp>
        <p:nvSpPr>
          <p:cNvPr id="49" name="ZoneTexte 48"/>
          <p:cNvSpPr txBox="1"/>
          <p:nvPr/>
        </p:nvSpPr>
        <p:spPr>
          <a:xfrm>
            <a:off x="2098115" y="3482160"/>
            <a:ext cx="803325" cy="246221"/>
          </a:xfrm>
          <a:prstGeom prst="rect">
            <a:avLst/>
          </a:prstGeom>
          <a:pattFill prst="zigZag">
            <a:fgClr>
              <a:schemeClr val="accent6"/>
            </a:fgClr>
            <a:bgClr>
              <a:schemeClr val="bg1"/>
            </a:bgClr>
          </a:patt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b="0" dirty="0" smtClean="0">
                <a:solidFill>
                  <a:schemeClr val="tx1"/>
                </a:solidFill>
              </a:rPr>
              <a:t>Transvaser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136" name="ZoneTexte 135"/>
          <p:cNvSpPr txBox="1"/>
          <p:nvPr/>
        </p:nvSpPr>
        <p:spPr>
          <a:xfrm>
            <a:off x="861460" y="4186754"/>
            <a:ext cx="786940" cy="400110"/>
          </a:xfrm>
          <a:prstGeom prst="rect">
            <a:avLst/>
          </a:prstGeom>
          <a:pattFill prst="zigZag">
            <a:fgClr>
              <a:schemeClr val="accent6"/>
            </a:fgClr>
            <a:bgClr>
              <a:schemeClr val="bg1"/>
            </a:bgClr>
          </a:patt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b="0" dirty="0" smtClean="0">
                <a:solidFill>
                  <a:schemeClr val="tx1"/>
                </a:solidFill>
              </a:rPr>
              <a:t>Pinces à linge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74" name="ZoneTexte 73"/>
          <p:cNvSpPr txBox="1"/>
          <p:nvPr/>
        </p:nvSpPr>
        <p:spPr>
          <a:xfrm rot="16200000">
            <a:off x="-2428173" y="3609322"/>
            <a:ext cx="5558364" cy="276999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latin typeface="Consolas" panose="020B0609020204030204" pitchFamily="49" charset="0"/>
              </a:rPr>
              <a:t>Soin de l’ambiance</a:t>
            </a:r>
            <a:endParaRPr lang="fr-FR" sz="1200" dirty="0">
              <a:latin typeface="Consolas" panose="020B0609020204030204" pitchFamily="49" charset="0"/>
            </a:endParaRPr>
          </a:p>
        </p:txBody>
      </p:sp>
      <p:sp>
        <p:nvSpPr>
          <p:cNvPr id="77" name="ZoneTexte 76"/>
          <p:cNvSpPr txBox="1"/>
          <p:nvPr/>
        </p:nvSpPr>
        <p:spPr>
          <a:xfrm>
            <a:off x="3596213" y="153007"/>
            <a:ext cx="3500973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latin typeface="Consolas" panose="020B0609020204030204" pitchFamily="49" charset="0"/>
              </a:rPr>
              <a:t>VIE  PRATIQUE</a:t>
            </a:r>
            <a:endParaRPr lang="fr-FR" sz="2000" b="1" dirty="0">
              <a:latin typeface="Consolas" panose="020B0609020204030204" pitchFamily="49" charset="0"/>
            </a:endParaRPr>
          </a:p>
        </p:txBody>
      </p:sp>
      <p:sp>
        <p:nvSpPr>
          <p:cNvPr id="78" name="ZoneTexte 77"/>
          <p:cNvSpPr txBox="1"/>
          <p:nvPr/>
        </p:nvSpPr>
        <p:spPr>
          <a:xfrm>
            <a:off x="9541272" y="7346627"/>
            <a:ext cx="11521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www.tiloustics.eu</a:t>
            </a:r>
            <a:endParaRPr lang="fr-FR" sz="800" dirty="0"/>
          </a:p>
        </p:txBody>
      </p:sp>
    </p:spTree>
    <p:extLst>
      <p:ext uri="{BB962C8B-B14F-4D97-AF65-F5344CB8AC3E}">
        <p14:creationId xmlns:p14="http://schemas.microsoft.com/office/powerpoint/2010/main" val="109149343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1421</TotalTime>
  <Words>226</Words>
  <Application>Microsoft Office PowerPoint</Application>
  <PresentationFormat>Personnalisé</PresentationFormat>
  <Paragraphs>121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Nathalie</dc:creator>
  <cp:lastModifiedBy>Nathalie</cp:lastModifiedBy>
  <cp:revision>45</cp:revision>
  <cp:lastPrinted>2016-08-29T20:03:21Z</cp:lastPrinted>
  <dcterms:created xsi:type="dcterms:W3CDTF">2016-08-22T09:30:08Z</dcterms:created>
  <dcterms:modified xsi:type="dcterms:W3CDTF">2016-08-30T06:35:31Z</dcterms:modified>
</cp:coreProperties>
</file>