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72" r:id="rId5"/>
    <p:sldId id="273" r:id="rId6"/>
    <p:sldId id="274" r:id="rId7"/>
    <p:sldId id="275" r:id="rId8"/>
    <p:sldId id="277" r:id="rId9"/>
    <p:sldId id="278" r:id="rId10"/>
  </p:sldIdLst>
  <p:sldSz cx="7561263" cy="10693400"/>
  <p:notesSz cx="6858000" cy="9945688"/>
  <p:defaultText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1378" y="1430"/>
      </p:cViewPr>
      <p:guideLst>
        <p:guide orient="horz" pos="336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095" y="3321888"/>
            <a:ext cx="6427074" cy="2292150"/>
          </a:xfrm>
        </p:spPr>
        <p:txBody>
          <a:bodyPr/>
          <a:lstStyle/>
          <a:p>
            <a:r>
              <a:rPr lang="fr-FR" smtClean="0"/>
              <a:t>Modifiez le style du titre</a:t>
            </a:r>
            <a:endParaRPr lang="fr-FR"/>
          </a:p>
        </p:txBody>
      </p:sp>
      <p:sp>
        <p:nvSpPr>
          <p:cNvPr id="3" name="Sous-titre 2"/>
          <p:cNvSpPr>
            <a:spLocks noGrp="1"/>
          </p:cNvSpPr>
          <p:nvPr>
            <p:ph type="subTitle" idx="1"/>
          </p:nvPr>
        </p:nvSpPr>
        <p:spPr>
          <a:xfrm>
            <a:off x="1134190" y="6059596"/>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0F203EA-E837-4CA8-931F-0BBA834B904B}" type="datetimeFigureOut">
              <a:rPr lang="fr-FR" smtClean="0"/>
              <a:t>29/01/2017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6BA32-CE4C-4C2C-9B42-824A916DA13E}" type="slidenum">
              <a:rPr lang="fr-FR" smtClean="0"/>
              <a:t>‹N°›</a:t>
            </a:fld>
            <a:endParaRPr lang="fr-FR"/>
          </a:p>
        </p:txBody>
      </p:sp>
    </p:spTree>
    <p:extLst>
      <p:ext uri="{BB962C8B-B14F-4D97-AF65-F5344CB8AC3E}">
        <p14:creationId xmlns:p14="http://schemas.microsoft.com/office/powerpoint/2010/main" val="100017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F203EA-E837-4CA8-931F-0BBA834B904B}" type="datetimeFigureOut">
              <a:rPr lang="fr-FR" smtClean="0"/>
              <a:t>29/01/2017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6BA32-CE4C-4C2C-9B42-824A916DA13E}" type="slidenum">
              <a:rPr lang="fr-FR" smtClean="0"/>
              <a:t>‹N°›</a:t>
            </a:fld>
            <a:endParaRPr lang="fr-FR"/>
          </a:p>
        </p:txBody>
      </p:sp>
    </p:spTree>
    <p:extLst>
      <p:ext uri="{BB962C8B-B14F-4D97-AF65-F5344CB8AC3E}">
        <p14:creationId xmlns:p14="http://schemas.microsoft.com/office/powerpoint/2010/main" val="193048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11321" y="472787"/>
            <a:ext cx="1988770" cy="10059717"/>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42388" y="472787"/>
            <a:ext cx="5842913" cy="100597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F203EA-E837-4CA8-931F-0BBA834B904B}" type="datetimeFigureOut">
              <a:rPr lang="fr-FR" smtClean="0"/>
              <a:t>29/01/2017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6BA32-CE4C-4C2C-9B42-824A916DA13E}" type="slidenum">
              <a:rPr lang="fr-FR" smtClean="0"/>
              <a:t>‹N°›</a:t>
            </a:fld>
            <a:endParaRPr lang="fr-FR"/>
          </a:p>
        </p:txBody>
      </p:sp>
    </p:spTree>
    <p:extLst>
      <p:ext uri="{BB962C8B-B14F-4D97-AF65-F5344CB8AC3E}">
        <p14:creationId xmlns:p14="http://schemas.microsoft.com/office/powerpoint/2010/main" val="140511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F203EA-E837-4CA8-931F-0BBA834B904B}" type="datetimeFigureOut">
              <a:rPr lang="fr-FR" smtClean="0"/>
              <a:t>29/01/2017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6BA32-CE4C-4C2C-9B42-824A916DA13E}" type="slidenum">
              <a:rPr lang="fr-FR" smtClean="0"/>
              <a:t>‹N°›</a:t>
            </a:fld>
            <a:endParaRPr lang="fr-FR"/>
          </a:p>
        </p:txBody>
      </p:sp>
    </p:spTree>
    <p:extLst>
      <p:ext uri="{BB962C8B-B14F-4D97-AF65-F5344CB8AC3E}">
        <p14:creationId xmlns:p14="http://schemas.microsoft.com/office/powerpoint/2010/main" val="231887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288" y="6871501"/>
            <a:ext cx="6427074" cy="2123828"/>
          </a:xfrm>
        </p:spPr>
        <p:txBody>
          <a:bodyPr anchor="t"/>
          <a:lstStyle>
            <a:lvl1pPr algn="l">
              <a:defRPr sz="4600" b="1" cap="all"/>
            </a:lvl1pPr>
          </a:lstStyle>
          <a:p>
            <a:r>
              <a:rPr lang="fr-FR" smtClean="0"/>
              <a:t>Modifiez le style du titre</a:t>
            </a:r>
            <a:endParaRPr lang="fr-FR"/>
          </a:p>
        </p:txBody>
      </p:sp>
      <p:sp>
        <p:nvSpPr>
          <p:cNvPr id="3" name="Espace réservé du texte 2"/>
          <p:cNvSpPr>
            <a:spLocks noGrp="1"/>
          </p:cNvSpPr>
          <p:nvPr>
            <p:ph type="body" idx="1"/>
          </p:nvPr>
        </p:nvSpPr>
        <p:spPr>
          <a:xfrm>
            <a:off x="597288" y="4532319"/>
            <a:ext cx="6427074" cy="2339181"/>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0F203EA-E837-4CA8-931F-0BBA834B904B}" type="datetimeFigureOut">
              <a:rPr lang="fr-FR" smtClean="0"/>
              <a:t>29/01/2017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6BA32-CE4C-4C2C-9B42-824A916DA13E}" type="slidenum">
              <a:rPr lang="fr-FR" smtClean="0"/>
              <a:t>‹N°›</a:t>
            </a:fld>
            <a:endParaRPr lang="fr-FR"/>
          </a:p>
        </p:txBody>
      </p:sp>
    </p:spTree>
    <p:extLst>
      <p:ext uri="{BB962C8B-B14F-4D97-AF65-F5344CB8AC3E}">
        <p14:creationId xmlns:p14="http://schemas.microsoft.com/office/powerpoint/2010/main" val="363659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42388" y="2750087"/>
            <a:ext cx="3915841"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484250" y="2750087"/>
            <a:ext cx="3915842"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0F203EA-E837-4CA8-931F-0BBA834B904B}" type="datetimeFigureOut">
              <a:rPr lang="fr-FR" smtClean="0"/>
              <a:t>29/01/2017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06BA32-CE4C-4C2C-9B42-824A916DA13E}" type="slidenum">
              <a:rPr lang="fr-FR" smtClean="0"/>
              <a:t>‹N°›</a:t>
            </a:fld>
            <a:endParaRPr lang="fr-FR"/>
          </a:p>
        </p:txBody>
      </p:sp>
    </p:spTree>
    <p:extLst>
      <p:ext uri="{BB962C8B-B14F-4D97-AF65-F5344CB8AC3E}">
        <p14:creationId xmlns:p14="http://schemas.microsoft.com/office/powerpoint/2010/main" val="19730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064" y="428232"/>
            <a:ext cx="6805137" cy="1782234"/>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78064" y="2393641"/>
            <a:ext cx="3340871"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smtClean="0"/>
              <a:t>Modifiez les styles du texte du masque</a:t>
            </a:r>
          </a:p>
        </p:txBody>
      </p:sp>
      <p:sp>
        <p:nvSpPr>
          <p:cNvPr id="4" name="Espace réservé du contenu 3"/>
          <p:cNvSpPr>
            <a:spLocks noGrp="1"/>
          </p:cNvSpPr>
          <p:nvPr>
            <p:ph sz="half" idx="2"/>
          </p:nvPr>
        </p:nvSpPr>
        <p:spPr>
          <a:xfrm>
            <a:off x="378064" y="3391195"/>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841018" y="2393641"/>
            <a:ext cx="3342183"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smtClean="0"/>
              <a:t>Modifiez les styles du texte du masque</a:t>
            </a:r>
          </a:p>
        </p:txBody>
      </p:sp>
      <p:sp>
        <p:nvSpPr>
          <p:cNvPr id="6" name="Espace réservé du contenu 5"/>
          <p:cNvSpPr>
            <a:spLocks noGrp="1"/>
          </p:cNvSpPr>
          <p:nvPr>
            <p:ph sz="quarter" idx="4"/>
          </p:nvPr>
        </p:nvSpPr>
        <p:spPr>
          <a:xfrm>
            <a:off x="3841018" y="3391195"/>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0F203EA-E837-4CA8-931F-0BBA834B904B}" type="datetimeFigureOut">
              <a:rPr lang="fr-FR" smtClean="0"/>
              <a:t>29/01/2017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606BA32-CE4C-4C2C-9B42-824A916DA13E}" type="slidenum">
              <a:rPr lang="fr-FR" smtClean="0"/>
              <a:t>‹N°›</a:t>
            </a:fld>
            <a:endParaRPr lang="fr-FR"/>
          </a:p>
        </p:txBody>
      </p:sp>
    </p:spTree>
    <p:extLst>
      <p:ext uri="{BB962C8B-B14F-4D97-AF65-F5344CB8AC3E}">
        <p14:creationId xmlns:p14="http://schemas.microsoft.com/office/powerpoint/2010/main" val="394720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0F203EA-E837-4CA8-931F-0BBA834B904B}" type="datetimeFigureOut">
              <a:rPr lang="fr-FR" smtClean="0"/>
              <a:t>29/01/2017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06BA32-CE4C-4C2C-9B42-824A916DA13E}" type="slidenum">
              <a:rPr lang="fr-FR" smtClean="0"/>
              <a:t>‹N°›</a:t>
            </a:fld>
            <a:endParaRPr lang="fr-FR"/>
          </a:p>
        </p:txBody>
      </p:sp>
    </p:spTree>
    <p:extLst>
      <p:ext uri="{BB962C8B-B14F-4D97-AF65-F5344CB8AC3E}">
        <p14:creationId xmlns:p14="http://schemas.microsoft.com/office/powerpoint/2010/main" val="286191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0F203EA-E837-4CA8-931F-0BBA834B904B}" type="datetimeFigureOut">
              <a:rPr lang="fr-FR" smtClean="0"/>
              <a:t>29/01/2017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606BA32-CE4C-4C2C-9B42-824A916DA13E}" type="slidenum">
              <a:rPr lang="fr-FR" smtClean="0"/>
              <a:t>‹N°›</a:t>
            </a:fld>
            <a:endParaRPr lang="fr-FR"/>
          </a:p>
        </p:txBody>
      </p:sp>
    </p:spTree>
    <p:extLst>
      <p:ext uri="{BB962C8B-B14F-4D97-AF65-F5344CB8AC3E}">
        <p14:creationId xmlns:p14="http://schemas.microsoft.com/office/powerpoint/2010/main" val="22205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064" y="425755"/>
            <a:ext cx="2487603" cy="1811937"/>
          </a:xfrm>
        </p:spPr>
        <p:txBody>
          <a:bodyPr anchor="b"/>
          <a:lstStyle>
            <a:lvl1pPr algn="l">
              <a:defRPr sz="2300" b="1"/>
            </a:lvl1pPr>
          </a:lstStyle>
          <a:p>
            <a:r>
              <a:rPr lang="fr-FR" smtClean="0"/>
              <a:t>Modifiez le style du titre</a:t>
            </a:r>
            <a:endParaRPr lang="fr-FR"/>
          </a:p>
        </p:txBody>
      </p:sp>
      <p:sp>
        <p:nvSpPr>
          <p:cNvPr id="3" name="Espace réservé du contenu 2"/>
          <p:cNvSpPr>
            <a:spLocks noGrp="1"/>
          </p:cNvSpPr>
          <p:nvPr>
            <p:ph idx="1"/>
          </p:nvPr>
        </p:nvSpPr>
        <p:spPr>
          <a:xfrm>
            <a:off x="2956244" y="425757"/>
            <a:ext cx="4226956" cy="9126520"/>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78064" y="2237694"/>
            <a:ext cx="2487603" cy="7314583"/>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0F203EA-E837-4CA8-931F-0BBA834B904B}" type="datetimeFigureOut">
              <a:rPr lang="fr-FR" smtClean="0"/>
              <a:t>29/01/2017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06BA32-CE4C-4C2C-9B42-824A916DA13E}" type="slidenum">
              <a:rPr lang="fr-FR" smtClean="0"/>
              <a:t>‹N°›</a:t>
            </a:fld>
            <a:endParaRPr lang="fr-FR"/>
          </a:p>
        </p:txBody>
      </p:sp>
    </p:spTree>
    <p:extLst>
      <p:ext uri="{BB962C8B-B14F-4D97-AF65-F5344CB8AC3E}">
        <p14:creationId xmlns:p14="http://schemas.microsoft.com/office/powerpoint/2010/main" val="250856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060" y="7485380"/>
            <a:ext cx="4536758" cy="883692"/>
          </a:xfrm>
        </p:spPr>
        <p:txBody>
          <a:bodyPr anchor="b"/>
          <a:lstStyle>
            <a:lvl1pPr algn="l">
              <a:defRPr sz="2300" b="1"/>
            </a:lvl1pPr>
          </a:lstStyle>
          <a:p>
            <a:r>
              <a:rPr lang="fr-FR" smtClean="0"/>
              <a:t>Modifiez le style du titre</a:t>
            </a:r>
            <a:endParaRPr lang="fr-FR"/>
          </a:p>
        </p:txBody>
      </p:sp>
      <p:sp>
        <p:nvSpPr>
          <p:cNvPr id="3" name="Espace réservé pour une image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fr-FR"/>
          </a:p>
        </p:txBody>
      </p:sp>
      <p:sp>
        <p:nvSpPr>
          <p:cNvPr id="4" name="Espace réservé du texte 3"/>
          <p:cNvSpPr>
            <a:spLocks noGrp="1"/>
          </p:cNvSpPr>
          <p:nvPr>
            <p:ph type="body" sz="half" idx="2"/>
          </p:nvPr>
        </p:nvSpPr>
        <p:spPr>
          <a:xfrm>
            <a:off x="1482060" y="8369071"/>
            <a:ext cx="4536758" cy="125498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0F203EA-E837-4CA8-931F-0BBA834B904B}" type="datetimeFigureOut">
              <a:rPr lang="fr-FR" smtClean="0"/>
              <a:t>29/01/2017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06BA32-CE4C-4C2C-9B42-824A916DA13E}" type="slidenum">
              <a:rPr lang="fr-FR" smtClean="0"/>
              <a:t>‹N°›</a:t>
            </a:fld>
            <a:endParaRPr lang="fr-FR"/>
          </a:p>
        </p:txBody>
      </p:sp>
    </p:spTree>
    <p:extLst>
      <p:ext uri="{BB962C8B-B14F-4D97-AF65-F5344CB8AC3E}">
        <p14:creationId xmlns:p14="http://schemas.microsoft.com/office/powerpoint/2010/main" val="191647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064" y="428232"/>
            <a:ext cx="6805137" cy="1782234"/>
          </a:xfrm>
          <a:prstGeom prst="rect">
            <a:avLst/>
          </a:prstGeom>
        </p:spPr>
        <p:txBody>
          <a:bodyPr vert="horz" lIns="104306" tIns="52153" rIns="104306" bIns="52153"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78064" y="2495127"/>
            <a:ext cx="6805137" cy="7057150"/>
          </a:xfrm>
          <a:prstGeom prst="rect">
            <a:avLst/>
          </a:prstGeom>
        </p:spPr>
        <p:txBody>
          <a:bodyPr vert="horz" lIns="104306" tIns="52153" rIns="104306" bIns="52153"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78064" y="9911200"/>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D0F203EA-E837-4CA8-931F-0BBA834B904B}" type="datetimeFigureOut">
              <a:rPr lang="fr-FR" smtClean="0"/>
              <a:t>29/01/2017</a:t>
            </a:fld>
            <a:endParaRPr lang="fr-FR"/>
          </a:p>
        </p:txBody>
      </p:sp>
      <p:sp>
        <p:nvSpPr>
          <p:cNvPr id="5" name="Espace réservé du pied de page 4"/>
          <p:cNvSpPr>
            <a:spLocks noGrp="1"/>
          </p:cNvSpPr>
          <p:nvPr>
            <p:ph type="ftr" sz="quarter" idx="3"/>
          </p:nvPr>
        </p:nvSpPr>
        <p:spPr>
          <a:xfrm>
            <a:off x="2583432" y="9911200"/>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18906" y="9911200"/>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5606BA32-CE4C-4C2C-9B42-824A916DA13E}" type="slidenum">
              <a:rPr lang="fr-FR" smtClean="0"/>
              <a:t>‹N°›</a:t>
            </a:fld>
            <a:endParaRPr lang="fr-FR"/>
          </a:p>
        </p:txBody>
      </p:sp>
    </p:spTree>
    <p:extLst>
      <p:ext uri="{BB962C8B-B14F-4D97-AF65-F5344CB8AC3E}">
        <p14:creationId xmlns:p14="http://schemas.microsoft.com/office/powerpoint/2010/main" val="523653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2.png"/><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 Id="rId1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21.png"/><Relationship Id="rId2" Type="http://schemas.openxmlformats.org/officeDocument/2006/relationships/image" Target="../media/image2.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png"/><Relationship Id="rId11" Type="http://schemas.microsoft.com/office/2007/relationships/hdphoto" Target="../media/hdphoto6.wdp"/><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 Id="rId1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png"/><Relationship Id="rId3" Type="http://schemas.openxmlformats.org/officeDocument/2006/relationships/image" Target="../media/image13.png"/><Relationship Id="rId7" Type="http://schemas.microsoft.com/office/2007/relationships/hdphoto" Target="../media/hdphoto6.wdp"/><Relationship Id="rId12"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15.png"/><Relationship Id="rId10" Type="http://schemas.microsoft.com/office/2007/relationships/hdphoto" Target="../media/hdphoto7.wdp"/><Relationship Id="rId4" Type="http://schemas.openxmlformats.org/officeDocument/2006/relationships/image" Target="../media/image1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png"/><Relationship Id="rId7"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10.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42.png"/><Relationship Id="rId26" Type="http://schemas.openxmlformats.org/officeDocument/2006/relationships/image" Target="../media/image49.png"/><Relationship Id="rId3" Type="http://schemas.openxmlformats.org/officeDocument/2006/relationships/image" Target="../media/image10.png"/><Relationship Id="rId21" Type="http://schemas.openxmlformats.org/officeDocument/2006/relationships/image" Target="../media/image44.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41.png"/><Relationship Id="rId25" Type="http://schemas.openxmlformats.org/officeDocument/2006/relationships/image" Target="../media/image48.png"/><Relationship Id="rId2" Type="http://schemas.openxmlformats.org/officeDocument/2006/relationships/image" Target="../media/image9.png"/><Relationship Id="rId16" Type="http://schemas.openxmlformats.org/officeDocument/2006/relationships/image" Target="../media/image40.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47.png"/><Relationship Id="rId5" Type="http://schemas.openxmlformats.org/officeDocument/2006/relationships/image" Target="../media/image13.png"/><Relationship Id="rId15" Type="http://schemas.openxmlformats.org/officeDocument/2006/relationships/image" Target="../media/image39.png"/><Relationship Id="rId23" Type="http://schemas.openxmlformats.org/officeDocument/2006/relationships/image" Target="../media/image46.png"/><Relationship Id="rId28" Type="http://schemas.openxmlformats.org/officeDocument/2006/relationships/image" Target="../media/image51.png"/><Relationship Id="rId10" Type="http://schemas.microsoft.com/office/2007/relationships/hdphoto" Target="../media/hdphoto7.wdp"/><Relationship Id="rId19" Type="http://schemas.microsoft.com/office/2007/relationships/hdphoto" Target="../media/hdphoto8.wdp"/><Relationship Id="rId31" Type="http://schemas.openxmlformats.org/officeDocument/2006/relationships/image" Target="../media/image54.png"/><Relationship Id="rId4" Type="http://schemas.openxmlformats.org/officeDocument/2006/relationships/image" Target="../media/image37.png"/><Relationship Id="rId9" Type="http://schemas.openxmlformats.org/officeDocument/2006/relationships/image" Target="../media/image18.png"/><Relationship Id="rId14" Type="http://schemas.openxmlformats.org/officeDocument/2006/relationships/image" Target="../media/image38.jpe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9.png"/><Relationship Id="rId18" Type="http://schemas.openxmlformats.org/officeDocument/2006/relationships/image" Target="../media/image43.png"/><Relationship Id="rId3" Type="http://schemas.openxmlformats.org/officeDocument/2006/relationships/image" Target="../media/image14.png"/><Relationship Id="rId7" Type="http://schemas.microsoft.com/office/2007/relationships/hdphoto" Target="../media/hdphoto7.wdp"/><Relationship Id="rId12" Type="http://schemas.openxmlformats.org/officeDocument/2006/relationships/image" Target="../media/image55.png"/><Relationship Id="rId17" Type="http://schemas.microsoft.com/office/2007/relationships/hdphoto" Target="../media/hdphoto8.wdp"/><Relationship Id="rId2" Type="http://schemas.openxmlformats.org/officeDocument/2006/relationships/image" Target="../media/image13.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7.png"/><Relationship Id="rId5" Type="http://schemas.openxmlformats.org/officeDocument/2006/relationships/image" Target="../media/image17.png"/><Relationship Id="rId15" Type="http://schemas.openxmlformats.org/officeDocument/2006/relationships/image" Target="../media/image56.png"/><Relationship Id="rId10"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à coins arrondis 89"/>
          <p:cNvSpPr/>
          <p:nvPr/>
        </p:nvSpPr>
        <p:spPr>
          <a:xfrm>
            <a:off x="192849" y="3966421"/>
            <a:ext cx="858395" cy="561283"/>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8" name="Rectangle à coins arrondis 7"/>
          <p:cNvSpPr/>
          <p:nvPr/>
        </p:nvSpPr>
        <p:spPr>
          <a:xfrm>
            <a:off x="830313" y="1962324"/>
            <a:ext cx="6473204" cy="1800200"/>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 name="Rectangle 1"/>
          <p:cNvSpPr/>
          <p:nvPr/>
        </p:nvSpPr>
        <p:spPr>
          <a:xfrm>
            <a:off x="0" y="90116"/>
            <a:ext cx="7561263" cy="62731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latin typeface="Myriad Pro Light" pitchFamily="34" charset="0"/>
              </a:rPr>
              <a:t>LA  CAPILLARITE</a:t>
            </a:r>
            <a:endParaRPr lang="fr-FR" sz="2800" b="1" dirty="0">
              <a:latin typeface="Myriad Pro Light" pitchFamily="34" charset="0"/>
            </a:endParaRPr>
          </a:p>
        </p:txBody>
      </p:sp>
      <p:sp>
        <p:nvSpPr>
          <p:cNvPr id="4" name="Rectangle à coins arrondis 3"/>
          <p:cNvSpPr/>
          <p:nvPr/>
        </p:nvSpPr>
        <p:spPr>
          <a:xfrm>
            <a:off x="154362" y="822764"/>
            <a:ext cx="7215477" cy="9955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u="sng" dirty="0" smtClean="0">
                <a:solidFill>
                  <a:schemeClr val="tx1"/>
                </a:solidFill>
                <a:latin typeface="Script cole" panose="00000400000000000000" pitchFamily="2" charset="0"/>
              </a:rPr>
              <a:t>Notion scientifique : </a:t>
            </a:r>
          </a:p>
          <a:p>
            <a:r>
              <a:rPr lang="fr-FR" sz="800" dirty="0" smtClean="0">
                <a:solidFill>
                  <a:schemeClr val="tx1"/>
                </a:solidFill>
                <a:latin typeface="Script cole" panose="00000400000000000000" pitchFamily="2" charset="0"/>
              </a:rPr>
              <a:t>Le papier est une matière qui est composée de minuscules fibres invisibles à l’œil nu qui s'entrecroisent. Lorsque tu déposes ta fleur dans le bac, l'eau réussit à grimper dans ces fibres et se hisser assez haut dans les pétales de papier. L'eau fait gonfler les fibres et les rend plus lourdes, ce qui fait déplier et ouvrir les pétales.</a:t>
            </a:r>
          </a:p>
          <a:p>
            <a:endParaRPr lang="fr-FR" sz="800" dirty="0" smtClean="0">
              <a:solidFill>
                <a:schemeClr val="tx1"/>
              </a:solidFill>
              <a:latin typeface="Script cole" panose="00000400000000000000" pitchFamily="2" charset="0"/>
            </a:endParaRPr>
          </a:p>
          <a:p>
            <a:r>
              <a:rPr lang="fr-FR" sz="800" b="1" u="sng" dirty="0" smtClean="0">
                <a:solidFill>
                  <a:schemeClr val="tx1"/>
                </a:solidFill>
                <a:latin typeface="Script cole" panose="00000400000000000000" pitchFamily="2" charset="0"/>
              </a:rPr>
              <a:t>Compétence :</a:t>
            </a:r>
            <a:r>
              <a:rPr lang="fr-FR" sz="800" dirty="0" smtClean="0">
                <a:solidFill>
                  <a:schemeClr val="tx1"/>
                </a:solidFill>
                <a:latin typeface="Script cole" panose="00000400000000000000" pitchFamily="2" charset="0"/>
              </a:rPr>
              <a:t>     	Réaliser des constructions ; construire des maquettes simples en fonction de plans ou d’instructions de montage. </a:t>
            </a:r>
          </a:p>
          <a:p>
            <a:r>
              <a:rPr lang="fr-FR" sz="800" dirty="0">
                <a:solidFill>
                  <a:schemeClr val="tx1"/>
                </a:solidFill>
                <a:latin typeface="Script cole" panose="00000400000000000000" pitchFamily="2" charset="0"/>
              </a:rPr>
              <a:t>	Connaitre la nature et les caractéristiques de la matière.</a:t>
            </a:r>
          </a:p>
          <a:p>
            <a:endParaRPr lang="fr-FR" sz="800" dirty="0" smtClean="0">
              <a:solidFill>
                <a:schemeClr val="tx1"/>
              </a:solidFill>
              <a:latin typeface="Script cole" panose="00000400000000000000" pitchFamily="2" charset="0"/>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03807">
            <a:off x="1852639" y="5042015"/>
            <a:ext cx="1125636" cy="112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878280" y="2454611"/>
            <a:ext cx="1156058" cy="115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9904" y="2337027"/>
            <a:ext cx="1176760" cy="117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85593" y="2337027"/>
            <a:ext cx="1000910" cy="10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à coins arrondis 20"/>
          <p:cNvSpPr/>
          <p:nvPr/>
        </p:nvSpPr>
        <p:spPr>
          <a:xfrm>
            <a:off x="167456" y="4617414"/>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1</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22"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1919" y="4994003"/>
            <a:ext cx="1000910" cy="10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à coins arrondis 22"/>
          <p:cNvSpPr/>
          <p:nvPr/>
        </p:nvSpPr>
        <p:spPr>
          <a:xfrm>
            <a:off x="3897941" y="4617414"/>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2</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03807">
            <a:off x="2989993" y="2299606"/>
            <a:ext cx="1125636" cy="112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7648" y="7105125"/>
            <a:ext cx="1227736" cy="122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751" y="6754456"/>
            <a:ext cx="1382613" cy="129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à coins arrondis 26"/>
          <p:cNvSpPr/>
          <p:nvPr/>
        </p:nvSpPr>
        <p:spPr>
          <a:xfrm>
            <a:off x="187659" y="6604042"/>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3</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8" name="Rectangle à coins arrondis 27"/>
          <p:cNvSpPr/>
          <p:nvPr/>
        </p:nvSpPr>
        <p:spPr>
          <a:xfrm>
            <a:off x="3918144" y="6580082"/>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4</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29" name="Picture 4"/>
          <p:cNvPicPr>
            <a:picLocks noChangeAspect="1" noChangeArrowheads="1"/>
          </p:cNvPicPr>
          <p:nvPr/>
        </p:nvPicPr>
        <p:blipFill>
          <a:blip r:embed="rId3" cstate="print">
            <a:clrChange>
              <a:clrFrom>
                <a:srgbClr val="ECEDE7"/>
              </a:clrFrom>
              <a:clrTo>
                <a:srgbClr val="ECEDE7">
                  <a:alpha val="0"/>
                </a:srgbClr>
              </a:clrTo>
            </a:clrChang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00561" y="7318916"/>
            <a:ext cx="936103"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371560">
            <a:off x="5450843" y="6496676"/>
            <a:ext cx="1227736" cy="122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en arc 6"/>
          <p:cNvCxnSpPr/>
          <p:nvPr/>
        </p:nvCxnSpPr>
        <p:spPr>
          <a:xfrm rot="10800000" flipV="1">
            <a:off x="5181070" y="7107719"/>
            <a:ext cx="468056" cy="460758"/>
          </a:xfrm>
          <a:prstGeom prst="curvedConnector3">
            <a:avLst>
              <a:gd name="adj1" fmla="val 10091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2047" y="9010975"/>
            <a:ext cx="1620180" cy="16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Ellipse 30"/>
          <p:cNvSpPr/>
          <p:nvPr/>
        </p:nvSpPr>
        <p:spPr>
          <a:xfrm>
            <a:off x="928081" y="9510129"/>
            <a:ext cx="1008112" cy="329901"/>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 name="Picture 2"/>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24383" y="4802235"/>
            <a:ext cx="1401784" cy="143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à coins arrondis 40"/>
          <p:cNvSpPr/>
          <p:nvPr/>
        </p:nvSpPr>
        <p:spPr>
          <a:xfrm>
            <a:off x="179139" y="8611617"/>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5</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7176" name="Picture 8"/>
          <p:cNvPicPr>
            <a:picLocks noChangeAspect="1" noChangeArrowheads="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982835" y="5020292"/>
            <a:ext cx="946949" cy="91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185" name="Connecteur droit avec flèche 7184"/>
          <p:cNvCxnSpPr/>
          <p:nvPr/>
        </p:nvCxnSpPr>
        <p:spPr>
          <a:xfrm flipH="1">
            <a:off x="5086074" y="5020292"/>
            <a:ext cx="360041" cy="3931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4870050" y="4888737"/>
            <a:ext cx="153813" cy="5246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5" name="Picture 8"/>
          <p:cNvPicPr>
            <a:picLocks noChangeAspect="1" noChangeArrowheads="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77420" y="8774621"/>
            <a:ext cx="946949" cy="91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6" name="Connecteur en arc 65"/>
          <p:cNvCxnSpPr/>
          <p:nvPr/>
        </p:nvCxnSpPr>
        <p:spPr>
          <a:xfrm rot="10800000" flipV="1">
            <a:off x="1345538" y="8941518"/>
            <a:ext cx="991141" cy="460758"/>
          </a:xfrm>
          <a:prstGeom prst="curvedConnector3">
            <a:avLst>
              <a:gd name="adj1" fmla="val 9976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en arc 69"/>
          <p:cNvCxnSpPr/>
          <p:nvPr/>
        </p:nvCxnSpPr>
        <p:spPr>
          <a:xfrm>
            <a:off x="1908404" y="6975316"/>
            <a:ext cx="516151" cy="362781"/>
          </a:xfrm>
          <a:prstGeom prst="curvedConnector3">
            <a:avLst>
              <a:gd name="adj1" fmla="val 98316"/>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98" name="ZoneTexte 7197"/>
          <p:cNvSpPr txBox="1"/>
          <p:nvPr/>
        </p:nvSpPr>
        <p:spPr>
          <a:xfrm>
            <a:off x="4588674" y="9212372"/>
            <a:ext cx="2061900" cy="646331"/>
          </a:xfrm>
          <a:prstGeom prst="rect">
            <a:avLst/>
          </a:prstGeom>
          <a:noFill/>
        </p:spPr>
        <p:txBody>
          <a:bodyPr wrap="square" rtlCol="0">
            <a:spAutoFit/>
          </a:bodyPr>
          <a:lstStyle/>
          <a:p>
            <a:pPr algn="ctr"/>
            <a:r>
              <a:rPr lang="fr-FR" sz="3600" b="1" dirty="0" smtClean="0">
                <a:solidFill>
                  <a:schemeClr val="accent5">
                    <a:lumMod val="75000"/>
                  </a:schemeClr>
                </a:solidFill>
                <a:latin typeface="Script cole" panose="00000400000000000000" pitchFamily="2" charset="0"/>
              </a:rPr>
              <a:t>? ? ?</a:t>
            </a:r>
            <a:endParaRPr lang="fr-FR" sz="3600" b="1" dirty="0">
              <a:solidFill>
                <a:schemeClr val="accent5">
                  <a:lumMod val="75000"/>
                </a:schemeClr>
              </a:solidFill>
              <a:latin typeface="Script cole" panose="00000400000000000000" pitchFamily="2" charset="0"/>
            </a:endParaRPr>
          </a:p>
        </p:txBody>
      </p:sp>
      <p:sp>
        <p:nvSpPr>
          <p:cNvPr id="33" name="Rectangle 32"/>
          <p:cNvSpPr/>
          <p:nvPr/>
        </p:nvSpPr>
        <p:spPr>
          <a:xfrm>
            <a:off x="1480752" y="2268217"/>
            <a:ext cx="1183870" cy="1186840"/>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Picture 9"/>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256" t="7367" r="3355" b="10419"/>
          <a:stretch/>
        </p:blipFill>
        <p:spPr bwMode="auto">
          <a:xfrm>
            <a:off x="253186" y="4019128"/>
            <a:ext cx="775171" cy="45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Rectangle à coins arrondis 86"/>
          <p:cNvSpPr/>
          <p:nvPr/>
        </p:nvSpPr>
        <p:spPr>
          <a:xfrm>
            <a:off x="154362" y="2457503"/>
            <a:ext cx="858395" cy="809841"/>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48" name="Image 4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646" y="2385453"/>
            <a:ext cx="1064691" cy="962317"/>
          </a:xfrm>
          <a:prstGeom prst="rect">
            <a:avLst/>
          </a:prstGeom>
        </p:spPr>
      </p:pic>
      <p:sp>
        <p:nvSpPr>
          <p:cNvPr id="54" name="Rectangle à coins arrondis 53"/>
          <p:cNvSpPr/>
          <p:nvPr/>
        </p:nvSpPr>
        <p:spPr>
          <a:xfrm>
            <a:off x="3918144" y="8610029"/>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6</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Tree>
    <p:extLst>
      <p:ext uri="{BB962C8B-B14F-4D97-AF65-F5344CB8AC3E}">
        <p14:creationId xmlns:p14="http://schemas.microsoft.com/office/powerpoint/2010/main" val="382564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82701" y="196296"/>
            <a:ext cx="2682664" cy="2738620"/>
            <a:chOff x="1890055" y="4681578"/>
            <a:chExt cx="2682664" cy="2738620"/>
          </a:xfrm>
        </p:grpSpPr>
        <p:sp>
          <p:nvSpPr>
            <p:cNvPr id="2" name="Ellipse 1"/>
            <p:cNvSpPr/>
            <p:nvPr/>
          </p:nvSpPr>
          <p:spPr>
            <a:xfrm>
              <a:off x="3647156" y="5854446"/>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p:cNvSpPr/>
            <p:nvPr/>
          </p:nvSpPr>
          <p:spPr>
            <a:xfrm>
              <a:off x="2957809" y="6498684"/>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2080467" y="6227567"/>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1890055" y="5308395"/>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2543249" y="4681578"/>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453161" y="4932932"/>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365" y="1744627"/>
            <a:ext cx="2003003" cy="204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e 12"/>
          <p:cNvGrpSpPr/>
          <p:nvPr/>
        </p:nvGrpSpPr>
        <p:grpSpPr>
          <a:xfrm>
            <a:off x="4761923" y="293179"/>
            <a:ext cx="2682664" cy="2738620"/>
            <a:chOff x="1890055" y="4681578"/>
            <a:chExt cx="2682664" cy="2738620"/>
          </a:xfrm>
        </p:grpSpPr>
        <p:sp>
          <p:nvSpPr>
            <p:cNvPr id="14" name="Ellipse 13"/>
            <p:cNvSpPr/>
            <p:nvPr/>
          </p:nvSpPr>
          <p:spPr>
            <a:xfrm>
              <a:off x="3647156" y="5854446"/>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2957809" y="6498684"/>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2080467" y="6227567"/>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1890055" y="5308395"/>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2543249" y="4681578"/>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3453161" y="4932932"/>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3" name="Groupe 22"/>
          <p:cNvGrpSpPr/>
          <p:nvPr/>
        </p:nvGrpSpPr>
        <p:grpSpPr>
          <a:xfrm>
            <a:off x="82701" y="3616409"/>
            <a:ext cx="2682664" cy="2738620"/>
            <a:chOff x="1890055" y="4681578"/>
            <a:chExt cx="2682664" cy="2738620"/>
          </a:xfrm>
        </p:grpSpPr>
        <p:sp>
          <p:nvSpPr>
            <p:cNvPr id="24" name="Ellipse 23"/>
            <p:cNvSpPr/>
            <p:nvPr/>
          </p:nvSpPr>
          <p:spPr>
            <a:xfrm>
              <a:off x="3647156" y="5854446"/>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2957809" y="6498684"/>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2080467" y="6227567"/>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1890055" y="5308395"/>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2543249" y="4681578"/>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3453161" y="4932932"/>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365" y="5164740"/>
            <a:ext cx="2003003" cy="204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e 33"/>
          <p:cNvGrpSpPr/>
          <p:nvPr/>
        </p:nvGrpSpPr>
        <p:grpSpPr>
          <a:xfrm>
            <a:off x="4761923" y="3713292"/>
            <a:ext cx="2682664" cy="2738620"/>
            <a:chOff x="1890055" y="4681578"/>
            <a:chExt cx="2682664" cy="2738620"/>
          </a:xfrm>
        </p:grpSpPr>
        <p:sp>
          <p:nvSpPr>
            <p:cNvPr id="35" name="Ellipse 34"/>
            <p:cNvSpPr/>
            <p:nvPr/>
          </p:nvSpPr>
          <p:spPr>
            <a:xfrm>
              <a:off x="3647156" y="5854446"/>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2957809" y="6498684"/>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2080467" y="6227567"/>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1890055" y="5308395"/>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2543249" y="4681578"/>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3453161" y="4932932"/>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p:cNvGrpSpPr/>
          <p:nvPr/>
        </p:nvGrpSpPr>
        <p:grpSpPr>
          <a:xfrm>
            <a:off x="82701" y="6882343"/>
            <a:ext cx="2682664" cy="2738620"/>
            <a:chOff x="1890055" y="4681578"/>
            <a:chExt cx="2682664" cy="2738620"/>
          </a:xfrm>
        </p:grpSpPr>
        <p:sp>
          <p:nvSpPr>
            <p:cNvPr id="45" name="Ellipse 44"/>
            <p:cNvSpPr/>
            <p:nvPr/>
          </p:nvSpPr>
          <p:spPr>
            <a:xfrm>
              <a:off x="3647156" y="5854446"/>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2957809" y="6498684"/>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2080467" y="6227567"/>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1890055" y="5308395"/>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2543249" y="4681578"/>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3453161" y="4932932"/>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365" y="8430674"/>
            <a:ext cx="2003003" cy="204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e 54"/>
          <p:cNvGrpSpPr/>
          <p:nvPr/>
        </p:nvGrpSpPr>
        <p:grpSpPr>
          <a:xfrm>
            <a:off x="4761923" y="6979226"/>
            <a:ext cx="2682664" cy="2738620"/>
            <a:chOff x="1890055" y="4681578"/>
            <a:chExt cx="2682664" cy="2738620"/>
          </a:xfrm>
        </p:grpSpPr>
        <p:sp>
          <p:nvSpPr>
            <p:cNvPr id="56" name="Ellipse 55"/>
            <p:cNvSpPr/>
            <p:nvPr/>
          </p:nvSpPr>
          <p:spPr>
            <a:xfrm>
              <a:off x="3647156" y="5854446"/>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2957809" y="6498684"/>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2080467" y="6227567"/>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1890055" y="5308395"/>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2543249" y="4681578"/>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3453161" y="4932932"/>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12192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207943" y="246402"/>
            <a:ext cx="2678615" cy="2742669"/>
            <a:chOff x="1892080" y="4679553"/>
            <a:chExt cx="2678615" cy="2742669"/>
          </a:xfrm>
        </p:grpSpPr>
        <p:sp>
          <p:nvSpPr>
            <p:cNvPr id="2" name="Larme 1"/>
            <p:cNvSpPr/>
            <p:nvPr/>
          </p:nvSpPr>
          <p:spPr>
            <a:xfrm rot="4468332">
              <a:off x="3647156" y="5854446"/>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Larme 2"/>
            <p:cNvSpPr/>
            <p:nvPr/>
          </p:nvSpPr>
          <p:spPr>
            <a:xfrm rot="6532903">
              <a:off x="2957809" y="6498684"/>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Larme 3"/>
            <p:cNvSpPr/>
            <p:nvPr/>
          </p:nvSpPr>
          <p:spPr>
            <a:xfrm rot="10800000">
              <a:off x="2080466" y="6153170"/>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Larme 4"/>
            <p:cNvSpPr/>
            <p:nvPr/>
          </p:nvSpPr>
          <p:spPr>
            <a:xfrm rot="14748003">
              <a:off x="1890055" y="5308395"/>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Larme 5"/>
            <p:cNvSpPr/>
            <p:nvPr/>
          </p:nvSpPr>
          <p:spPr>
            <a:xfrm rot="17754087">
              <a:off x="2578194" y="4681578"/>
              <a:ext cx="925563" cy="921514"/>
            </a:xfrm>
            <a:prstGeom prst="teardrop">
              <a:avLst>
                <a:gd name="adj" fmla="val 104386"/>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Larme 6"/>
            <p:cNvSpPr/>
            <p:nvPr/>
          </p:nvSpPr>
          <p:spPr>
            <a:xfrm>
              <a:off x="3453161" y="4932932"/>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p:cNvGrpSpPr/>
          <p:nvPr/>
        </p:nvGrpSpPr>
        <p:grpSpPr>
          <a:xfrm>
            <a:off x="4637205" y="294230"/>
            <a:ext cx="2678615" cy="2742669"/>
            <a:chOff x="1892080" y="4679553"/>
            <a:chExt cx="2678615" cy="2742669"/>
          </a:xfrm>
        </p:grpSpPr>
        <p:sp>
          <p:nvSpPr>
            <p:cNvPr id="13" name="Larme 12"/>
            <p:cNvSpPr/>
            <p:nvPr/>
          </p:nvSpPr>
          <p:spPr>
            <a:xfrm rot="4468332">
              <a:off x="3647156" y="5854446"/>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Larme 13"/>
            <p:cNvSpPr/>
            <p:nvPr/>
          </p:nvSpPr>
          <p:spPr>
            <a:xfrm rot="6532903">
              <a:off x="2957809" y="6498684"/>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Larme 14"/>
            <p:cNvSpPr/>
            <p:nvPr/>
          </p:nvSpPr>
          <p:spPr>
            <a:xfrm rot="10800000">
              <a:off x="2080466" y="6153170"/>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Larme 15"/>
            <p:cNvSpPr/>
            <p:nvPr/>
          </p:nvSpPr>
          <p:spPr>
            <a:xfrm rot="14748003">
              <a:off x="1890055" y="5308395"/>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Larme 16"/>
            <p:cNvSpPr/>
            <p:nvPr/>
          </p:nvSpPr>
          <p:spPr>
            <a:xfrm rot="17754087">
              <a:off x="2578194" y="4681578"/>
              <a:ext cx="925563" cy="921514"/>
            </a:xfrm>
            <a:prstGeom prst="teardrop">
              <a:avLst>
                <a:gd name="adj" fmla="val 104386"/>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Larme 17"/>
            <p:cNvSpPr/>
            <p:nvPr/>
          </p:nvSpPr>
          <p:spPr>
            <a:xfrm>
              <a:off x="3453161" y="4932932"/>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 name="Groupe 21"/>
          <p:cNvGrpSpPr/>
          <p:nvPr/>
        </p:nvGrpSpPr>
        <p:grpSpPr>
          <a:xfrm rot="19073401">
            <a:off x="2595968" y="2447928"/>
            <a:ext cx="2434357" cy="2309884"/>
            <a:chOff x="1892080" y="4679553"/>
            <a:chExt cx="2678615" cy="2742669"/>
          </a:xfrm>
        </p:grpSpPr>
        <p:sp>
          <p:nvSpPr>
            <p:cNvPr id="23" name="Larme 22"/>
            <p:cNvSpPr/>
            <p:nvPr/>
          </p:nvSpPr>
          <p:spPr>
            <a:xfrm rot="4468332">
              <a:off x="3647156" y="5854446"/>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Larme 23"/>
            <p:cNvSpPr/>
            <p:nvPr/>
          </p:nvSpPr>
          <p:spPr>
            <a:xfrm rot="6532903">
              <a:off x="2957809" y="6498684"/>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Larme 24"/>
            <p:cNvSpPr/>
            <p:nvPr/>
          </p:nvSpPr>
          <p:spPr>
            <a:xfrm rot="10800000">
              <a:off x="2080466" y="6153170"/>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Larme 25"/>
            <p:cNvSpPr/>
            <p:nvPr/>
          </p:nvSpPr>
          <p:spPr>
            <a:xfrm rot="14748003">
              <a:off x="1890055" y="5308395"/>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Larme 26"/>
            <p:cNvSpPr/>
            <p:nvPr/>
          </p:nvSpPr>
          <p:spPr>
            <a:xfrm rot="17754087">
              <a:off x="2578194" y="4681578"/>
              <a:ext cx="925563" cy="921514"/>
            </a:xfrm>
            <a:prstGeom prst="teardrop">
              <a:avLst>
                <a:gd name="adj" fmla="val 104386"/>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Larme 27"/>
            <p:cNvSpPr/>
            <p:nvPr/>
          </p:nvSpPr>
          <p:spPr>
            <a:xfrm>
              <a:off x="3453161" y="4932932"/>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2" name="Groupe 31"/>
          <p:cNvGrpSpPr/>
          <p:nvPr/>
        </p:nvGrpSpPr>
        <p:grpSpPr>
          <a:xfrm>
            <a:off x="177133" y="4210367"/>
            <a:ext cx="2678615" cy="2742669"/>
            <a:chOff x="1892080" y="4679553"/>
            <a:chExt cx="2678615" cy="2742669"/>
          </a:xfrm>
        </p:grpSpPr>
        <p:sp>
          <p:nvSpPr>
            <p:cNvPr id="33" name="Larme 32"/>
            <p:cNvSpPr/>
            <p:nvPr/>
          </p:nvSpPr>
          <p:spPr>
            <a:xfrm rot="4468332">
              <a:off x="3647156" y="5854446"/>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Larme 33"/>
            <p:cNvSpPr/>
            <p:nvPr/>
          </p:nvSpPr>
          <p:spPr>
            <a:xfrm rot="6532903">
              <a:off x="2957809" y="6498684"/>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Larme 34"/>
            <p:cNvSpPr/>
            <p:nvPr/>
          </p:nvSpPr>
          <p:spPr>
            <a:xfrm rot="10800000">
              <a:off x="2080466" y="6153170"/>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Larme 35"/>
            <p:cNvSpPr/>
            <p:nvPr/>
          </p:nvSpPr>
          <p:spPr>
            <a:xfrm rot="14748003">
              <a:off x="1890055" y="5308395"/>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Larme 36"/>
            <p:cNvSpPr/>
            <p:nvPr/>
          </p:nvSpPr>
          <p:spPr>
            <a:xfrm rot="17754087">
              <a:off x="2578194" y="4681578"/>
              <a:ext cx="925563" cy="921514"/>
            </a:xfrm>
            <a:prstGeom prst="teardrop">
              <a:avLst>
                <a:gd name="adj" fmla="val 104386"/>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Larme 37"/>
            <p:cNvSpPr/>
            <p:nvPr/>
          </p:nvSpPr>
          <p:spPr>
            <a:xfrm>
              <a:off x="3453161" y="4932932"/>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2" name="Groupe 41"/>
          <p:cNvGrpSpPr/>
          <p:nvPr/>
        </p:nvGrpSpPr>
        <p:grpSpPr>
          <a:xfrm>
            <a:off x="4736645" y="3899416"/>
            <a:ext cx="2678615" cy="2742669"/>
            <a:chOff x="1892080" y="4679553"/>
            <a:chExt cx="2678615" cy="2742669"/>
          </a:xfrm>
        </p:grpSpPr>
        <p:sp>
          <p:nvSpPr>
            <p:cNvPr id="43" name="Larme 42"/>
            <p:cNvSpPr/>
            <p:nvPr/>
          </p:nvSpPr>
          <p:spPr>
            <a:xfrm rot="4468332">
              <a:off x="3647156" y="5854446"/>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Larme 43"/>
            <p:cNvSpPr/>
            <p:nvPr/>
          </p:nvSpPr>
          <p:spPr>
            <a:xfrm rot="6532903">
              <a:off x="2957809" y="6498684"/>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Larme 44"/>
            <p:cNvSpPr/>
            <p:nvPr/>
          </p:nvSpPr>
          <p:spPr>
            <a:xfrm rot="10800000">
              <a:off x="2080466" y="6153170"/>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Larme 45"/>
            <p:cNvSpPr/>
            <p:nvPr/>
          </p:nvSpPr>
          <p:spPr>
            <a:xfrm rot="14748003">
              <a:off x="1890055" y="5308395"/>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Larme 46"/>
            <p:cNvSpPr/>
            <p:nvPr/>
          </p:nvSpPr>
          <p:spPr>
            <a:xfrm rot="17754087">
              <a:off x="2578194" y="4681578"/>
              <a:ext cx="925563" cy="921514"/>
            </a:xfrm>
            <a:prstGeom prst="teardrop">
              <a:avLst>
                <a:gd name="adj" fmla="val 104386"/>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Larme 47"/>
            <p:cNvSpPr/>
            <p:nvPr/>
          </p:nvSpPr>
          <p:spPr>
            <a:xfrm>
              <a:off x="3453161" y="4932932"/>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2" name="Groupe 51"/>
          <p:cNvGrpSpPr/>
          <p:nvPr/>
        </p:nvGrpSpPr>
        <p:grpSpPr>
          <a:xfrm rot="19824349">
            <a:off x="2901511" y="6062480"/>
            <a:ext cx="2294683" cy="2270926"/>
            <a:chOff x="1892080" y="4679553"/>
            <a:chExt cx="2678615" cy="2742669"/>
          </a:xfrm>
        </p:grpSpPr>
        <p:sp>
          <p:nvSpPr>
            <p:cNvPr id="53" name="Larme 52"/>
            <p:cNvSpPr/>
            <p:nvPr/>
          </p:nvSpPr>
          <p:spPr>
            <a:xfrm rot="4468332">
              <a:off x="3647156" y="5854446"/>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Larme 53"/>
            <p:cNvSpPr/>
            <p:nvPr/>
          </p:nvSpPr>
          <p:spPr>
            <a:xfrm rot="6532903">
              <a:off x="2957809" y="6498684"/>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Larme 54"/>
            <p:cNvSpPr/>
            <p:nvPr/>
          </p:nvSpPr>
          <p:spPr>
            <a:xfrm rot="10800000">
              <a:off x="2080466" y="6153170"/>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Larme 55"/>
            <p:cNvSpPr/>
            <p:nvPr/>
          </p:nvSpPr>
          <p:spPr>
            <a:xfrm rot="14748003">
              <a:off x="1890055" y="5308395"/>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Larme 56"/>
            <p:cNvSpPr/>
            <p:nvPr/>
          </p:nvSpPr>
          <p:spPr>
            <a:xfrm rot="17754087">
              <a:off x="2578194" y="4681578"/>
              <a:ext cx="925563" cy="921514"/>
            </a:xfrm>
            <a:prstGeom prst="teardrop">
              <a:avLst>
                <a:gd name="adj" fmla="val 104386"/>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Larme 57"/>
            <p:cNvSpPr/>
            <p:nvPr/>
          </p:nvSpPr>
          <p:spPr>
            <a:xfrm>
              <a:off x="3453161" y="4932932"/>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2" name="Groupe 61"/>
          <p:cNvGrpSpPr/>
          <p:nvPr/>
        </p:nvGrpSpPr>
        <p:grpSpPr>
          <a:xfrm>
            <a:off x="4548260" y="7755502"/>
            <a:ext cx="2678615" cy="2742669"/>
            <a:chOff x="1892080" y="4679553"/>
            <a:chExt cx="2678615" cy="2742669"/>
          </a:xfrm>
        </p:grpSpPr>
        <p:sp>
          <p:nvSpPr>
            <p:cNvPr id="63" name="Larme 62"/>
            <p:cNvSpPr/>
            <p:nvPr/>
          </p:nvSpPr>
          <p:spPr>
            <a:xfrm rot="4468332">
              <a:off x="3647156" y="5854446"/>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Larme 63"/>
            <p:cNvSpPr/>
            <p:nvPr/>
          </p:nvSpPr>
          <p:spPr>
            <a:xfrm rot="6532903">
              <a:off x="2957809" y="6498684"/>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Larme 64"/>
            <p:cNvSpPr/>
            <p:nvPr/>
          </p:nvSpPr>
          <p:spPr>
            <a:xfrm rot="10800000">
              <a:off x="2080466" y="6153170"/>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Larme 65"/>
            <p:cNvSpPr/>
            <p:nvPr/>
          </p:nvSpPr>
          <p:spPr>
            <a:xfrm rot="14748003">
              <a:off x="1890055" y="5308395"/>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Larme 66"/>
            <p:cNvSpPr/>
            <p:nvPr/>
          </p:nvSpPr>
          <p:spPr>
            <a:xfrm rot="17754087">
              <a:off x="2578194" y="4681578"/>
              <a:ext cx="925563" cy="921514"/>
            </a:xfrm>
            <a:prstGeom prst="teardrop">
              <a:avLst>
                <a:gd name="adj" fmla="val 104386"/>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Larme 67"/>
            <p:cNvSpPr/>
            <p:nvPr/>
          </p:nvSpPr>
          <p:spPr>
            <a:xfrm>
              <a:off x="3453161" y="4932932"/>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2" name="Groupe 71"/>
          <p:cNvGrpSpPr/>
          <p:nvPr/>
        </p:nvGrpSpPr>
        <p:grpSpPr>
          <a:xfrm>
            <a:off x="396329" y="7772039"/>
            <a:ext cx="2678615" cy="2742669"/>
            <a:chOff x="1892080" y="4679553"/>
            <a:chExt cx="2678615" cy="2742669"/>
          </a:xfrm>
        </p:grpSpPr>
        <p:sp>
          <p:nvSpPr>
            <p:cNvPr id="73" name="Larme 72"/>
            <p:cNvSpPr/>
            <p:nvPr/>
          </p:nvSpPr>
          <p:spPr>
            <a:xfrm rot="4468332">
              <a:off x="3647156" y="5854446"/>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Larme 73"/>
            <p:cNvSpPr/>
            <p:nvPr/>
          </p:nvSpPr>
          <p:spPr>
            <a:xfrm rot="6532903">
              <a:off x="2957809" y="6498684"/>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Larme 74"/>
            <p:cNvSpPr/>
            <p:nvPr/>
          </p:nvSpPr>
          <p:spPr>
            <a:xfrm rot="10800000">
              <a:off x="2080466" y="6153170"/>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Larme 75"/>
            <p:cNvSpPr/>
            <p:nvPr/>
          </p:nvSpPr>
          <p:spPr>
            <a:xfrm rot="14748003">
              <a:off x="1890055" y="5308395"/>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Larme 76"/>
            <p:cNvSpPr/>
            <p:nvPr/>
          </p:nvSpPr>
          <p:spPr>
            <a:xfrm rot="17754087">
              <a:off x="2578194" y="4681578"/>
              <a:ext cx="925563" cy="921514"/>
            </a:xfrm>
            <a:prstGeom prst="teardrop">
              <a:avLst>
                <a:gd name="adj" fmla="val 104386"/>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Larme 77"/>
            <p:cNvSpPr/>
            <p:nvPr/>
          </p:nvSpPr>
          <p:spPr>
            <a:xfrm>
              <a:off x="3453161" y="4932932"/>
              <a:ext cx="925563" cy="921514"/>
            </a:xfrm>
            <a:prstGeom prst="teardrop">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2772519" y="5577170"/>
              <a:ext cx="925563" cy="92151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2502644" y="5308395"/>
              <a:ext cx="1465312" cy="1459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p:cNvSpPr/>
            <p:nvPr/>
          </p:nvSpPr>
          <p:spPr>
            <a:xfrm>
              <a:off x="2659300" y="5461927"/>
              <a:ext cx="1152000" cy="115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8974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24601" y="5278578"/>
            <a:ext cx="1329076" cy="132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 name="Rectangle à coins arrondis 89"/>
          <p:cNvSpPr/>
          <p:nvPr/>
        </p:nvSpPr>
        <p:spPr>
          <a:xfrm>
            <a:off x="192849" y="3966421"/>
            <a:ext cx="858395" cy="561283"/>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8" name="Rectangle à coins arrondis 7"/>
          <p:cNvSpPr/>
          <p:nvPr/>
        </p:nvSpPr>
        <p:spPr>
          <a:xfrm>
            <a:off x="830313" y="1962324"/>
            <a:ext cx="6473204" cy="1800200"/>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 name="Rectangle 1"/>
          <p:cNvSpPr/>
          <p:nvPr/>
        </p:nvSpPr>
        <p:spPr>
          <a:xfrm>
            <a:off x="0" y="90116"/>
            <a:ext cx="7561263" cy="62731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latin typeface="Myriad Pro Light" pitchFamily="34" charset="0"/>
              </a:rPr>
              <a:t>FLOTTE  -  COULE</a:t>
            </a:r>
            <a:endParaRPr lang="fr-FR" sz="2800" b="1" dirty="0">
              <a:latin typeface="Myriad Pro Light" pitchFamily="34" charset="0"/>
            </a:endParaRPr>
          </a:p>
        </p:txBody>
      </p:sp>
      <p:sp>
        <p:nvSpPr>
          <p:cNvPr id="4" name="Rectangle à coins arrondis 3"/>
          <p:cNvSpPr/>
          <p:nvPr/>
        </p:nvSpPr>
        <p:spPr>
          <a:xfrm>
            <a:off x="154362" y="822765"/>
            <a:ext cx="7215477" cy="8655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u="sng" dirty="0" smtClean="0">
                <a:solidFill>
                  <a:schemeClr val="tx1"/>
                </a:solidFill>
                <a:latin typeface="Script cole" panose="00000400000000000000" pitchFamily="2" charset="0"/>
              </a:rPr>
              <a:t>Notion scientifique : </a:t>
            </a:r>
          </a:p>
          <a:p>
            <a:r>
              <a:rPr lang="fr-FR" sz="800" dirty="0">
                <a:solidFill>
                  <a:schemeClr val="tx1"/>
                </a:solidFill>
              </a:rPr>
              <a:t>Ce n’est ni la taille, ni le poids qui détermine si un objet flotte ou coule mais LES DEUX caractéristiques ensemble. Ainsi, la forme de l’objet joue un grand rôle dans sa flottabilité. La pâte à modeler en boule coule au fond tandis que la même pâte à modeler façonnée en forme de bol aux parois </a:t>
            </a:r>
            <a:r>
              <a:rPr lang="fr-FR" sz="800" dirty="0" smtClean="0">
                <a:solidFill>
                  <a:schemeClr val="tx1"/>
                </a:solidFill>
              </a:rPr>
              <a:t> minces </a:t>
            </a:r>
            <a:r>
              <a:rPr lang="fr-FR" sz="800" dirty="0">
                <a:solidFill>
                  <a:schemeClr val="tx1"/>
                </a:solidFill>
              </a:rPr>
              <a:t>flotte! </a:t>
            </a:r>
          </a:p>
          <a:p>
            <a:endParaRPr lang="fr-FR" sz="800" dirty="0" smtClean="0">
              <a:solidFill>
                <a:schemeClr val="tx1"/>
              </a:solidFill>
              <a:latin typeface="Script cole" panose="00000400000000000000" pitchFamily="2" charset="0"/>
            </a:endParaRPr>
          </a:p>
          <a:p>
            <a:r>
              <a:rPr lang="fr-FR" sz="800" b="1" u="sng" dirty="0" smtClean="0">
                <a:solidFill>
                  <a:schemeClr val="tx1"/>
                </a:solidFill>
                <a:latin typeface="Script cole" panose="00000400000000000000" pitchFamily="2" charset="0"/>
              </a:rPr>
              <a:t>Compétence :</a:t>
            </a:r>
            <a:r>
              <a:rPr lang="fr-FR" sz="800" dirty="0" smtClean="0">
                <a:solidFill>
                  <a:schemeClr val="tx1"/>
                </a:solidFill>
                <a:latin typeface="Script cole" panose="00000400000000000000" pitchFamily="2" charset="0"/>
              </a:rPr>
              <a:t>     	Connaitre la nature et les caractéristiques de la matière.</a:t>
            </a:r>
          </a:p>
        </p:txBody>
      </p:sp>
      <p:pic>
        <p:nvPicPr>
          <p:cNvPr id="7172"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93597" y="2219813"/>
            <a:ext cx="1329076" cy="132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à coins arrondis 20"/>
          <p:cNvSpPr/>
          <p:nvPr/>
        </p:nvSpPr>
        <p:spPr>
          <a:xfrm>
            <a:off x="167456" y="4617414"/>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1</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3" name="Rectangle à coins arrondis 22"/>
          <p:cNvSpPr/>
          <p:nvPr/>
        </p:nvSpPr>
        <p:spPr>
          <a:xfrm>
            <a:off x="3897941" y="4617414"/>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2</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7" name="Rectangle à coins arrondis 26"/>
          <p:cNvSpPr/>
          <p:nvPr/>
        </p:nvSpPr>
        <p:spPr>
          <a:xfrm>
            <a:off x="187659" y="6604042"/>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3</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8" name="Rectangle à coins arrondis 27"/>
          <p:cNvSpPr/>
          <p:nvPr/>
        </p:nvSpPr>
        <p:spPr>
          <a:xfrm>
            <a:off x="3918144" y="6580082"/>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4</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cxnSp>
        <p:nvCxnSpPr>
          <p:cNvPr id="7" name="Connecteur en arc 6"/>
          <p:cNvCxnSpPr>
            <a:endCxn id="68" idx="2"/>
          </p:cNvCxnSpPr>
          <p:nvPr/>
        </p:nvCxnSpPr>
        <p:spPr>
          <a:xfrm>
            <a:off x="750309" y="5644487"/>
            <a:ext cx="706782" cy="14513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Ellipse 30"/>
          <p:cNvSpPr/>
          <p:nvPr/>
        </p:nvSpPr>
        <p:spPr>
          <a:xfrm>
            <a:off x="1226087" y="2604839"/>
            <a:ext cx="864096" cy="252026"/>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40"/>
          <p:cNvSpPr/>
          <p:nvPr/>
        </p:nvSpPr>
        <p:spPr>
          <a:xfrm>
            <a:off x="179139" y="8611617"/>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5</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cxnSp>
        <p:nvCxnSpPr>
          <p:cNvPr id="7185" name="Connecteur droit avec flèche 7184"/>
          <p:cNvCxnSpPr/>
          <p:nvPr/>
        </p:nvCxnSpPr>
        <p:spPr>
          <a:xfrm flipH="1">
            <a:off x="2369905" y="5270461"/>
            <a:ext cx="360041" cy="3931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H="1">
            <a:off x="1980431" y="5144891"/>
            <a:ext cx="90453" cy="4415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en arc 69"/>
          <p:cNvCxnSpPr/>
          <p:nvPr/>
        </p:nvCxnSpPr>
        <p:spPr>
          <a:xfrm>
            <a:off x="1141984" y="5181910"/>
            <a:ext cx="516151" cy="362781"/>
          </a:xfrm>
          <a:prstGeom prst="curvedConnector3">
            <a:avLst>
              <a:gd name="adj1" fmla="val 98316"/>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98" name="ZoneTexte 7197"/>
          <p:cNvSpPr txBox="1"/>
          <p:nvPr/>
        </p:nvSpPr>
        <p:spPr>
          <a:xfrm>
            <a:off x="964347" y="7180976"/>
            <a:ext cx="2061900" cy="646331"/>
          </a:xfrm>
          <a:prstGeom prst="rect">
            <a:avLst/>
          </a:prstGeom>
          <a:noFill/>
        </p:spPr>
        <p:txBody>
          <a:bodyPr wrap="square" rtlCol="0">
            <a:spAutoFit/>
          </a:bodyPr>
          <a:lstStyle/>
          <a:p>
            <a:pPr algn="ctr"/>
            <a:r>
              <a:rPr lang="fr-FR" sz="3600" b="1" dirty="0" smtClean="0">
                <a:solidFill>
                  <a:schemeClr val="accent5">
                    <a:lumMod val="75000"/>
                  </a:schemeClr>
                </a:solidFill>
                <a:latin typeface="Script cole" panose="00000400000000000000" pitchFamily="2" charset="0"/>
              </a:rPr>
              <a:t>? ? ?</a:t>
            </a:r>
            <a:endParaRPr lang="fr-FR" sz="3600" b="1" dirty="0">
              <a:solidFill>
                <a:schemeClr val="accent5">
                  <a:lumMod val="75000"/>
                </a:schemeClr>
              </a:solidFill>
              <a:latin typeface="Script cole" panose="00000400000000000000" pitchFamily="2" charset="0"/>
            </a:endParaRPr>
          </a:p>
        </p:txBody>
      </p:sp>
      <p:pic>
        <p:nvPicPr>
          <p:cNvPr id="34"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6" t="7367" r="3355" b="10419"/>
          <a:stretch/>
        </p:blipFill>
        <p:spPr bwMode="auto">
          <a:xfrm>
            <a:off x="253186" y="4019128"/>
            <a:ext cx="775171" cy="45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Rectangle à coins arrondis 86"/>
          <p:cNvSpPr/>
          <p:nvPr/>
        </p:nvSpPr>
        <p:spPr>
          <a:xfrm>
            <a:off x="154362" y="2457503"/>
            <a:ext cx="858395" cy="809841"/>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48" name="Imag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46" y="2385453"/>
            <a:ext cx="1064691" cy="962317"/>
          </a:xfrm>
          <a:prstGeom prst="rect">
            <a:avLst/>
          </a:prstGeom>
        </p:spPr>
      </p:pic>
      <p:pic>
        <p:nvPicPr>
          <p:cNvPr id="1026"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385400" y="2055176"/>
            <a:ext cx="660553" cy="660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0392">
            <a:off x="2423642" y="2914981"/>
            <a:ext cx="584067" cy="65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25" r="18488"/>
          <a:stretch/>
        </p:blipFill>
        <p:spPr bwMode="auto">
          <a:xfrm>
            <a:off x="3367090" y="2047245"/>
            <a:ext cx="676538" cy="74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24352" t="61956" r="55364"/>
          <a:stretch/>
        </p:blipFill>
        <p:spPr bwMode="auto">
          <a:xfrm>
            <a:off x="3351398" y="2969913"/>
            <a:ext cx="651099" cy="54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l="22097" t="26987" r="19869" b="23013"/>
          <a:stretch/>
        </p:blipFill>
        <p:spPr bwMode="auto">
          <a:xfrm>
            <a:off x="4310877" y="2193029"/>
            <a:ext cx="803767" cy="692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9984817">
            <a:off x="4237146" y="2934361"/>
            <a:ext cx="1124780" cy="472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3661" b="78689" l="45455" r="87273"/>
                    </a14:imgEffect>
                  </a14:imgLayer>
                </a14:imgProps>
              </a:ext>
              <a:ext uri="{28A0092B-C50C-407E-A947-70E740481C1C}">
                <a14:useLocalDpi xmlns:a14="http://schemas.microsoft.com/office/drawing/2010/main" val="0"/>
              </a:ext>
            </a:extLst>
          </a:blip>
          <a:srcRect l="44229" t="13490" r="7731" b="17726"/>
          <a:stretch/>
        </p:blipFill>
        <p:spPr bwMode="auto">
          <a:xfrm>
            <a:off x="5294284" y="2127053"/>
            <a:ext cx="611517" cy="58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4368" y="2968830"/>
            <a:ext cx="851030" cy="56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8187" t="21186" r="13202" b="15971"/>
          <a:stretch/>
        </p:blipFill>
        <p:spPr bwMode="auto">
          <a:xfrm>
            <a:off x="6357380" y="2166756"/>
            <a:ext cx="555719" cy="50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13342" y="2856865"/>
            <a:ext cx="643794" cy="64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Ellipse 67"/>
          <p:cNvSpPr/>
          <p:nvPr/>
        </p:nvSpPr>
        <p:spPr>
          <a:xfrm>
            <a:off x="1457091" y="5663604"/>
            <a:ext cx="864096" cy="252026"/>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9"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389359" y="5543009"/>
            <a:ext cx="660553" cy="660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0392">
            <a:off x="2764485" y="5602948"/>
            <a:ext cx="584067" cy="65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25" r="18488"/>
          <a:stretch/>
        </p:blipFill>
        <p:spPr bwMode="auto">
          <a:xfrm>
            <a:off x="747689" y="4735017"/>
            <a:ext cx="676538" cy="74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24352" t="61956" r="55364"/>
          <a:stretch/>
        </p:blipFill>
        <p:spPr bwMode="auto">
          <a:xfrm>
            <a:off x="1745335" y="4735017"/>
            <a:ext cx="651099" cy="54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6"/>
          <p:cNvPicPr>
            <a:picLocks noChangeAspect="1" noChangeArrowheads="1"/>
          </p:cNvPicPr>
          <p:nvPr/>
        </p:nvPicPr>
        <p:blipFill rotWithShape="1">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l="22097" t="26987" r="19869" b="23013"/>
          <a:stretch/>
        </p:blipFill>
        <p:spPr bwMode="auto">
          <a:xfrm>
            <a:off x="4253845" y="4782662"/>
            <a:ext cx="803767" cy="692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9984817">
            <a:off x="6280150" y="4942615"/>
            <a:ext cx="886505" cy="372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8"/>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3661" b="78689" l="45455" r="87273"/>
                    </a14:imgEffect>
                  </a14:imgLayer>
                </a14:imgProps>
              </a:ext>
              <a:ext uri="{28A0092B-C50C-407E-A947-70E740481C1C}">
                <a14:useLocalDpi xmlns:a14="http://schemas.microsoft.com/office/drawing/2010/main" val="0"/>
              </a:ext>
            </a:extLst>
          </a:blip>
          <a:srcRect l="44229" t="13490" r="7731" b="17726"/>
          <a:stretch/>
        </p:blipFill>
        <p:spPr bwMode="auto">
          <a:xfrm>
            <a:off x="2740194" y="4841618"/>
            <a:ext cx="611517" cy="58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7676" y="5644003"/>
            <a:ext cx="851030" cy="56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10"/>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8187" t="21186" r="13202" b="15971"/>
          <a:stretch/>
        </p:blipFill>
        <p:spPr bwMode="auto">
          <a:xfrm>
            <a:off x="5529679" y="4687508"/>
            <a:ext cx="555719" cy="50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1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031330" y="5547752"/>
            <a:ext cx="643794" cy="64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19293" y="5291660"/>
            <a:ext cx="1329076" cy="132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Ellipse 80"/>
          <p:cNvSpPr/>
          <p:nvPr/>
        </p:nvSpPr>
        <p:spPr>
          <a:xfrm>
            <a:off x="5151783" y="5676686"/>
            <a:ext cx="864096" cy="252026"/>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1" name="Connecteur en arc 90"/>
          <p:cNvCxnSpPr>
            <a:endCxn id="68" idx="5"/>
          </p:cNvCxnSpPr>
          <p:nvPr/>
        </p:nvCxnSpPr>
        <p:spPr>
          <a:xfrm rot="10800000" flipV="1">
            <a:off x="2194643" y="5789616"/>
            <a:ext cx="649884" cy="89105"/>
          </a:xfrm>
          <a:prstGeom prst="curvedConnector4">
            <a:avLst>
              <a:gd name="adj1" fmla="val 40264"/>
              <a:gd name="adj2" fmla="val 9866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cteur en arc 91"/>
          <p:cNvCxnSpPr/>
          <p:nvPr/>
        </p:nvCxnSpPr>
        <p:spPr>
          <a:xfrm>
            <a:off x="4407862" y="5635178"/>
            <a:ext cx="706782" cy="14513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flipH="1">
            <a:off x="6027458" y="5261152"/>
            <a:ext cx="360041" cy="3931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p:nvPr/>
        </p:nvCxnSpPr>
        <p:spPr>
          <a:xfrm flipH="1">
            <a:off x="5637984" y="5135582"/>
            <a:ext cx="90453" cy="4415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Connecteur en arc 94"/>
          <p:cNvCxnSpPr/>
          <p:nvPr/>
        </p:nvCxnSpPr>
        <p:spPr>
          <a:xfrm>
            <a:off x="4799537" y="5172601"/>
            <a:ext cx="516151" cy="362781"/>
          </a:xfrm>
          <a:prstGeom prst="curvedConnector3">
            <a:avLst>
              <a:gd name="adj1" fmla="val 98316"/>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Connecteur en arc 95"/>
          <p:cNvCxnSpPr/>
          <p:nvPr/>
        </p:nvCxnSpPr>
        <p:spPr>
          <a:xfrm rot="10800000" flipV="1">
            <a:off x="5852196" y="5780307"/>
            <a:ext cx="649884" cy="89105"/>
          </a:xfrm>
          <a:prstGeom prst="curvedConnector4">
            <a:avLst>
              <a:gd name="adj1" fmla="val 40264"/>
              <a:gd name="adj2" fmla="val 9866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7" name="Rectangle à coins arrondis 96"/>
          <p:cNvSpPr/>
          <p:nvPr/>
        </p:nvSpPr>
        <p:spPr>
          <a:xfrm>
            <a:off x="3890043" y="8610029"/>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6</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Tree>
    <p:extLst>
      <p:ext uri="{BB962C8B-B14F-4D97-AF65-F5344CB8AC3E}">
        <p14:creationId xmlns:p14="http://schemas.microsoft.com/office/powerpoint/2010/main" val="263300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p:cNvGraphicFramePr>
            <a:graphicFrameLocks noGrp="1"/>
          </p:cNvGraphicFramePr>
          <p:nvPr>
            <p:extLst>
              <p:ext uri="{D42A27DB-BD31-4B8C-83A1-F6EECF244321}">
                <p14:modId xmlns:p14="http://schemas.microsoft.com/office/powerpoint/2010/main" val="4181194804"/>
              </p:ext>
            </p:extLst>
          </p:nvPr>
        </p:nvGraphicFramePr>
        <p:xfrm>
          <a:off x="716366" y="7715629"/>
          <a:ext cx="6128530" cy="2488486"/>
        </p:xfrm>
        <a:graphic>
          <a:graphicData uri="http://schemas.openxmlformats.org/drawingml/2006/table">
            <a:tbl>
              <a:tblPr firstRow="1" bandRow="1">
                <a:tableStyleId>{5C22544A-7EE6-4342-B048-85BDC9FD1C3A}</a:tableStyleId>
              </a:tblPr>
              <a:tblGrid>
                <a:gridCol w="1225706"/>
                <a:gridCol w="1225706"/>
                <a:gridCol w="1225706"/>
                <a:gridCol w="1225706"/>
                <a:gridCol w="1225706"/>
              </a:tblGrid>
              <a:tr h="124424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4243">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821803" y="7898354"/>
            <a:ext cx="994820" cy="99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392">
            <a:off x="849723" y="9108946"/>
            <a:ext cx="879628" cy="98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1325" r="18488"/>
          <a:stretch/>
        </p:blipFill>
        <p:spPr bwMode="auto">
          <a:xfrm>
            <a:off x="2057744" y="7766624"/>
            <a:ext cx="1018894" cy="112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4352" t="61956" r="55364"/>
          <a:stretch/>
        </p:blipFill>
        <p:spPr bwMode="auto">
          <a:xfrm>
            <a:off x="2009093" y="9191677"/>
            <a:ext cx="980582" cy="81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l="22097" t="26987" r="19869" b="23013"/>
          <a:stretch/>
        </p:blipFill>
        <p:spPr bwMode="auto">
          <a:xfrm>
            <a:off x="3251446" y="7898354"/>
            <a:ext cx="1022012" cy="880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984817">
            <a:off x="3110729" y="9275605"/>
            <a:ext cx="1404489" cy="59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3661" b="78689" l="45455" r="87273"/>
                    </a14:imgEffect>
                  </a14:imgLayer>
                </a14:imgProps>
              </a:ext>
              <a:ext uri="{28A0092B-C50C-407E-A947-70E740481C1C}">
                <a14:useLocalDpi xmlns:a14="http://schemas.microsoft.com/office/drawing/2010/main" val="0"/>
              </a:ext>
            </a:extLst>
          </a:blip>
          <a:srcRect l="44229" t="13490" r="7731" b="17726"/>
          <a:stretch/>
        </p:blipFill>
        <p:spPr bwMode="auto">
          <a:xfrm>
            <a:off x="4572749" y="7906230"/>
            <a:ext cx="920970" cy="87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1845" y="9157399"/>
            <a:ext cx="1281687" cy="852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p:cNvPicPr>
            <a:picLocks noChangeAspect="1" noChangeArrowheads="1"/>
          </p:cNvPicPr>
          <p:nvPr/>
        </p:nvPicPr>
        <p:blipFill rotWithShape="1">
          <a:blip r:embed="rId12">
            <a:extLst>
              <a:ext uri="{28A0092B-C50C-407E-A947-70E740481C1C}">
                <a14:useLocalDpi xmlns:a14="http://schemas.microsoft.com/office/drawing/2010/main" val="0"/>
              </a:ext>
            </a:extLst>
          </a:blip>
          <a:srcRect l="18187" t="21186" r="13202" b="15971"/>
          <a:stretch/>
        </p:blipFill>
        <p:spPr bwMode="auto">
          <a:xfrm>
            <a:off x="5835908" y="7998822"/>
            <a:ext cx="836936" cy="76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21657" y="9080403"/>
            <a:ext cx="969581" cy="969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rapèze 14"/>
          <p:cNvSpPr/>
          <p:nvPr/>
        </p:nvSpPr>
        <p:spPr>
          <a:xfrm rot="10800000">
            <a:off x="569669" y="1674288"/>
            <a:ext cx="6342055" cy="3744420"/>
          </a:xfrm>
          <a:prstGeom prst="trapezoid">
            <a:avLst>
              <a:gd name="adj" fmla="val 1126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569670" y="882204"/>
            <a:ext cx="6342056" cy="792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188343" y="4914652"/>
            <a:ext cx="5184576" cy="28803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817559" y="1386256"/>
            <a:ext cx="5829812" cy="28803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972319" y="3258466"/>
            <a:ext cx="5544616" cy="28803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21"/>
          <p:cNvCxnSpPr/>
          <p:nvPr/>
        </p:nvCxnSpPr>
        <p:spPr>
          <a:xfrm>
            <a:off x="-161984" y="6786860"/>
            <a:ext cx="7848872" cy="72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25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à coins arrondis 89"/>
          <p:cNvSpPr/>
          <p:nvPr/>
        </p:nvSpPr>
        <p:spPr>
          <a:xfrm>
            <a:off x="192849" y="3966421"/>
            <a:ext cx="858395" cy="561283"/>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8" name="Rectangle à coins arrondis 7"/>
          <p:cNvSpPr/>
          <p:nvPr/>
        </p:nvSpPr>
        <p:spPr>
          <a:xfrm>
            <a:off x="830313" y="1962324"/>
            <a:ext cx="6473204" cy="1800200"/>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 name="Rectangle 1"/>
          <p:cNvSpPr/>
          <p:nvPr/>
        </p:nvSpPr>
        <p:spPr>
          <a:xfrm>
            <a:off x="0" y="90116"/>
            <a:ext cx="7561263" cy="62731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latin typeface="Myriad Pro Light" pitchFamily="34" charset="0"/>
              </a:rPr>
              <a:t>L’ELECTRICITE  STATIQUE</a:t>
            </a:r>
            <a:endParaRPr lang="fr-FR" sz="2800" b="1" dirty="0">
              <a:latin typeface="Myriad Pro Light" pitchFamily="34" charset="0"/>
            </a:endParaRPr>
          </a:p>
        </p:txBody>
      </p:sp>
      <p:sp>
        <p:nvSpPr>
          <p:cNvPr id="4" name="Rectangle à coins arrondis 3"/>
          <p:cNvSpPr/>
          <p:nvPr/>
        </p:nvSpPr>
        <p:spPr>
          <a:xfrm>
            <a:off x="154362" y="822765"/>
            <a:ext cx="7215477" cy="8655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u="sng" dirty="0" smtClean="0">
                <a:solidFill>
                  <a:schemeClr val="tx1"/>
                </a:solidFill>
                <a:latin typeface="Script cole" panose="00000400000000000000" pitchFamily="2" charset="0"/>
              </a:rPr>
              <a:t>Notion scientifique : </a:t>
            </a:r>
          </a:p>
          <a:p>
            <a:r>
              <a:rPr lang="fr-FR" sz="800" dirty="0">
                <a:solidFill>
                  <a:schemeClr val="tx1"/>
                </a:solidFill>
              </a:rPr>
              <a:t>Lorsqu’on frotte un objet en plastique, on le charge d’électricité qui crée une attraction lorsque on approche l’objet (peigne) d’un autre objet qui n’est pas chargé (confettis). L’attraction dure un certain temps, ensuite l’objet se décharge graduellement et tombe. S’il se décharge trop rapidement, c’est la décharge électrique! On aperçoit une étincelle ou on ressent un choc. Lorsque la charge est plus grande, la décharge peut résulter en un éclair lumineux. C’est le cas de la foudre!</a:t>
            </a:r>
          </a:p>
          <a:p>
            <a:endParaRPr lang="fr-FR" sz="800" dirty="0" smtClean="0">
              <a:solidFill>
                <a:schemeClr val="tx1"/>
              </a:solidFill>
              <a:latin typeface="Script cole" panose="00000400000000000000" pitchFamily="2" charset="0"/>
            </a:endParaRPr>
          </a:p>
          <a:p>
            <a:r>
              <a:rPr lang="fr-FR" sz="800" b="1" u="sng" dirty="0" smtClean="0">
                <a:solidFill>
                  <a:schemeClr val="tx1"/>
                </a:solidFill>
                <a:latin typeface="Script cole" panose="00000400000000000000" pitchFamily="2" charset="0"/>
              </a:rPr>
              <a:t>Compétence :</a:t>
            </a:r>
            <a:r>
              <a:rPr lang="fr-FR" sz="800" dirty="0" smtClean="0">
                <a:solidFill>
                  <a:schemeClr val="tx1"/>
                </a:solidFill>
                <a:latin typeface="Script cole" panose="00000400000000000000" pitchFamily="2" charset="0"/>
              </a:rPr>
              <a:t>     	Connaitre la nature et les caractéristiques de la matière.</a:t>
            </a:r>
          </a:p>
        </p:txBody>
      </p:sp>
      <p:sp>
        <p:nvSpPr>
          <p:cNvPr id="21" name="Rectangle à coins arrondis 20"/>
          <p:cNvSpPr/>
          <p:nvPr/>
        </p:nvSpPr>
        <p:spPr>
          <a:xfrm>
            <a:off x="167456" y="4617414"/>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1</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3" name="Rectangle à coins arrondis 22"/>
          <p:cNvSpPr/>
          <p:nvPr/>
        </p:nvSpPr>
        <p:spPr>
          <a:xfrm>
            <a:off x="3897941" y="4617414"/>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2</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7" name="Rectangle à coins arrondis 26"/>
          <p:cNvSpPr/>
          <p:nvPr/>
        </p:nvSpPr>
        <p:spPr>
          <a:xfrm>
            <a:off x="187659" y="6604042"/>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3</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8" name="Rectangle à coins arrondis 27"/>
          <p:cNvSpPr/>
          <p:nvPr/>
        </p:nvSpPr>
        <p:spPr>
          <a:xfrm>
            <a:off x="3918144" y="6580082"/>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4</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41" name="Rectangle à coins arrondis 40"/>
          <p:cNvSpPr/>
          <p:nvPr/>
        </p:nvSpPr>
        <p:spPr>
          <a:xfrm>
            <a:off x="179139" y="8611617"/>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5</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cxnSp>
        <p:nvCxnSpPr>
          <p:cNvPr id="66" name="Connecteur en arc 65"/>
          <p:cNvCxnSpPr/>
          <p:nvPr/>
        </p:nvCxnSpPr>
        <p:spPr>
          <a:xfrm rot="10800000" flipV="1">
            <a:off x="-2130969" y="7915162"/>
            <a:ext cx="991141" cy="460758"/>
          </a:xfrm>
          <a:prstGeom prst="curvedConnector3">
            <a:avLst>
              <a:gd name="adj1" fmla="val 9976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98" name="ZoneTexte 7197"/>
          <p:cNvSpPr txBox="1"/>
          <p:nvPr/>
        </p:nvSpPr>
        <p:spPr>
          <a:xfrm>
            <a:off x="866709" y="7157016"/>
            <a:ext cx="2061900" cy="646331"/>
          </a:xfrm>
          <a:prstGeom prst="rect">
            <a:avLst/>
          </a:prstGeom>
          <a:noFill/>
        </p:spPr>
        <p:txBody>
          <a:bodyPr wrap="square" rtlCol="0">
            <a:spAutoFit/>
          </a:bodyPr>
          <a:lstStyle/>
          <a:p>
            <a:pPr algn="ctr"/>
            <a:r>
              <a:rPr lang="fr-FR" sz="3600" b="1" dirty="0" smtClean="0">
                <a:solidFill>
                  <a:schemeClr val="accent5">
                    <a:lumMod val="75000"/>
                  </a:schemeClr>
                </a:solidFill>
                <a:latin typeface="Script cole" panose="00000400000000000000" pitchFamily="2" charset="0"/>
              </a:rPr>
              <a:t>? ? ?</a:t>
            </a:r>
            <a:endParaRPr lang="fr-FR" sz="3600" b="1" dirty="0">
              <a:solidFill>
                <a:schemeClr val="accent5">
                  <a:lumMod val="75000"/>
                </a:schemeClr>
              </a:solidFill>
              <a:latin typeface="Script cole" panose="00000400000000000000" pitchFamily="2" charset="0"/>
            </a:endParaRPr>
          </a:p>
        </p:txBody>
      </p:sp>
      <p:pic>
        <p:nvPicPr>
          <p:cNvPr id="34"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6" t="7367" r="3355" b="10419"/>
          <a:stretch/>
        </p:blipFill>
        <p:spPr bwMode="auto">
          <a:xfrm>
            <a:off x="253186" y="4019128"/>
            <a:ext cx="775171" cy="45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Rectangle à coins arrondis 86"/>
          <p:cNvSpPr/>
          <p:nvPr/>
        </p:nvSpPr>
        <p:spPr>
          <a:xfrm>
            <a:off x="154362" y="2457503"/>
            <a:ext cx="858395" cy="809841"/>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48" name="Imag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6" y="2385453"/>
            <a:ext cx="1064691" cy="962317"/>
          </a:xfrm>
          <a:prstGeom prst="rect">
            <a:avLst/>
          </a:prstGeom>
        </p:spPr>
      </p:pic>
      <p:sp>
        <p:nvSpPr>
          <p:cNvPr id="97" name="Rectangle à coins arrondis 96"/>
          <p:cNvSpPr/>
          <p:nvPr/>
        </p:nvSpPr>
        <p:spPr>
          <a:xfrm>
            <a:off x="3890043" y="8610029"/>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6</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423" y="2034331"/>
            <a:ext cx="16561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617" y="2246634"/>
            <a:ext cx="1850732" cy="1231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357" y="5130676"/>
            <a:ext cx="1183096" cy="118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710157">
            <a:off x="1584248" y="4731817"/>
            <a:ext cx="948745" cy="1040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Flèche vers le haut 61"/>
          <p:cNvSpPr/>
          <p:nvPr/>
        </p:nvSpPr>
        <p:spPr>
          <a:xfrm rot="8653919">
            <a:off x="2368803" y="5141073"/>
            <a:ext cx="167984" cy="410332"/>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Flèche vers le haut 62"/>
          <p:cNvSpPr/>
          <p:nvPr/>
        </p:nvSpPr>
        <p:spPr>
          <a:xfrm rot="19514843">
            <a:off x="2069636" y="4734437"/>
            <a:ext cx="167984" cy="410332"/>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2907" y="5251969"/>
            <a:ext cx="1368152" cy="910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710157">
            <a:off x="5426157" y="4738451"/>
            <a:ext cx="1219120" cy="133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82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9748" y="7319417"/>
            <a:ext cx="648072"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 name="Rectangle à coins arrondis 89"/>
          <p:cNvSpPr/>
          <p:nvPr/>
        </p:nvSpPr>
        <p:spPr>
          <a:xfrm>
            <a:off x="192849" y="3966421"/>
            <a:ext cx="858395" cy="561283"/>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8" name="Rectangle à coins arrondis 7"/>
          <p:cNvSpPr/>
          <p:nvPr/>
        </p:nvSpPr>
        <p:spPr>
          <a:xfrm>
            <a:off x="830313" y="1962324"/>
            <a:ext cx="6473204" cy="1800200"/>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 name="Rectangle 1"/>
          <p:cNvSpPr/>
          <p:nvPr/>
        </p:nvSpPr>
        <p:spPr>
          <a:xfrm>
            <a:off x="0" y="90116"/>
            <a:ext cx="7561263" cy="62731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latin typeface="Myriad Pro Light" pitchFamily="34" charset="0"/>
              </a:rPr>
              <a:t>LES  MELANGES</a:t>
            </a:r>
            <a:endParaRPr lang="fr-FR" sz="2800" b="1" dirty="0">
              <a:latin typeface="Myriad Pro Light" pitchFamily="34" charset="0"/>
            </a:endParaRPr>
          </a:p>
        </p:txBody>
      </p:sp>
      <p:sp>
        <p:nvSpPr>
          <p:cNvPr id="4" name="Rectangle à coins arrondis 3"/>
          <p:cNvSpPr/>
          <p:nvPr/>
        </p:nvSpPr>
        <p:spPr>
          <a:xfrm>
            <a:off x="154362" y="822765"/>
            <a:ext cx="7215477" cy="8655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u="sng" dirty="0" smtClean="0">
                <a:solidFill>
                  <a:schemeClr val="tx1"/>
                </a:solidFill>
                <a:latin typeface="Script cole" panose="00000400000000000000" pitchFamily="2" charset="0"/>
              </a:rPr>
              <a:t>Notion scientifique : </a:t>
            </a:r>
          </a:p>
          <a:p>
            <a:r>
              <a:rPr lang="fr-FR" sz="800" dirty="0">
                <a:solidFill>
                  <a:schemeClr val="tx1"/>
                </a:solidFill>
              </a:rPr>
              <a:t>Certains liquides sont plus « lourds » (denses) que d’autres. </a:t>
            </a:r>
            <a:r>
              <a:rPr lang="fr-FR" sz="800" dirty="0" smtClean="0">
                <a:solidFill>
                  <a:schemeClr val="tx1"/>
                </a:solidFill>
              </a:rPr>
              <a:t>Lorsqu’on  tentes de </a:t>
            </a:r>
            <a:r>
              <a:rPr lang="fr-FR" sz="800" dirty="0">
                <a:solidFill>
                  <a:schemeClr val="tx1"/>
                </a:solidFill>
              </a:rPr>
              <a:t>mélanger 2 liquides qui n’ont pas la même densité, ils </a:t>
            </a:r>
            <a:r>
              <a:rPr lang="fr-FR" sz="800" dirty="0" smtClean="0">
                <a:solidFill>
                  <a:schemeClr val="tx1"/>
                </a:solidFill>
              </a:rPr>
              <a:t> se </a:t>
            </a:r>
            <a:r>
              <a:rPr lang="fr-FR" sz="800" dirty="0">
                <a:solidFill>
                  <a:schemeClr val="tx1"/>
                </a:solidFill>
              </a:rPr>
              <a:t>séparent </a:t>
            </a:r>
            <a:r>
              <a:rPr lang="fr-FR" sz="800" dirty="0" smtClean="0">
                <a:solidFill>
                  <a:schemeClr val="tx1"/>
                </a:solidFill>
              </a:rPr>
              <a:t>lorsqu’on </a:t>
            </a:r>
            <a:r>
              <a:rPr lang="fr-FR" sz="800" dirty="0">
                <a:solidFill>
                  <a:schemeClr val="tx1"/>
                </a:solidFill>
              </a:rPr>
              <a:t>cesses </a:t>
            </a:r>
            <a:r>
              <a:rPr lang="fr-FR" sz="800" dirty="0" smtClean="0">
                <a:solidFill>
                  <a:schemeClr val="tx1"/>
                </a:solidFill>
              </a:rPr>
              <a:t> de </a:t>
            </a:r>
            <a:r>
              <a:rPr lang="fr-FR" sz="800" dirty="0">
                <a:solidFill>
                  <a:schemeClr val="tx1"/>
                </a:solidFill>
              </a:rPr>
              <a:t>brasser. Le plus « lourd » se dépose au fond et le plus « léger » reste au-dessus</a:t>
            </a:r>
          </a:p>
          <a:p>
            <a:endParaRPr lang="fr-FR" sz="800" dirty="0" smtClean="0">
              <a:solidFill>
                <a:schemeClr val="tx1"/>
              </a:solidFill>
              <a:latin typeface="Script cole" panose="00000400000000000000" pitchFamily="2" charset="0"/>
            </a:endParaRPr>
          </a:p>
          <a:p>
            <a:r>
              <a:rPr lang="fr-FR" sz="800" b="1" u="sng" dirty="0" smtClean="0">
                <a:solidFill>
                  <a:schemeClr val="tx1"/>
                </a:solidFill>
                <a:latin typeface="Script cole" panose="00000400000000000000" pitchFamily="2" charset="0"/>
              </a:rPr>
              <a:t>Compétence :</a:t>
            </a:r>
            <a:r>
              <a:rPr lang="fr-FR" sz="800" dirty="0" smtClean="0">
                <a:solidFill>
                  <a:schemeClr val="tx1"/>
                </a:solidFill>
                <a:latin typeface="Script cole" panose="00000400000000000000" pitchFamily="2" charset="0"/>
              </a:rPr>
              <a:t>     	Connaitre la nature et les caractéristiques de la matière.</a:t>
            </a:r>
          </a:p>
        </p:txBody>
      </p:sp>
      <p:sp>
        <p:nvSpPr>
          <p:cNvPr id="21" name="Rectangle à coins arrondis 20"/>
          <p:cNvSpPr/>
          <p:nvPr/>
        </p:nvSpPr>
        <p:spPr>
          <a:xfrm>
            <a:off x="167456" y="4617414"/>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1</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3" name="Rectangle à coins arrondis 22"/>
          <p:cNvSpPr/>
          <p:nvPr/>
        </p:nvSpPr>
        <p:spPr>
          <a:xfrm>
            <a:off x="3897941" y="4617414"/>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2</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7" name="Rectangle à coins arrondis 26"/>
          <p:cNvSpPr/>
          <p:nvPr/>
        </p:nvSpPr>
        <p:spPr>
          <a:xfrm>
            <a:off x="187659" y="6604042"/>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3</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8" name="Rectangle à coins arrondis 27"/>
          <p:cNvSpPr/>
          <p:nvPr/>
        </p:nvSpPr>
        <p:spPr>
          <a:xfrm>
            <a:off x="3918144" y="6580082"/>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4</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41" name="Rectangle à coins arrondis 40"/>
          <p:cNvSpPr/>
          <p:nvPr/>
        </p:nvSpPr>
        <p:spPr>
          <a:xfrm>
            <a:off x="179139" y="8611617"/>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5</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34"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6" t="7367" r="3355" b="10419"/>
          <a:stretch/>
        </p:blipFill>
        <p:spPr bwMode="auto">
          <a:xfrm>
            <a:off x="253186" y="4019128"/>
            <a:ext cx="775171" cy="45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Rectangle à coins arrondis 86"/>
          <p:cNvSpPr/>
          <p:nvPr/>
        </p:nvSpPr>
        <p:spPr>
          <a:xfrm>
            <a:off x="154362" y="2457503"/>
            <a:ext cx="858395" cy="809841"/>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48" name="Imag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6" y="2385453"/>
            <a:ext cx="1064691" cy="962317"/>
          </a:xfrm>
          <a:prstGeom prst="rect">
            <a:avLst/>
          </a:prstGeom>
        </p:spPr>
      </p:pic>
      <p:sp>
        <p:nvSpPr>
          <p:cNvPr id="97" name="Rectangle à coins arrondis 96"/>
          <p:cNvSpPr/>
          <p:nvPr/>
        </p:nvSpPr>
        <p:spPr>
          <a:xfrm>
            <a:off x="3890043" y="8610029"/>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6</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952560">
            <a:off x="6029195" y="2620426"/>
            <a:ext cx="1102330" cy="66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1939" y="2252155"/>
            <a:ext cx="1209869" cy="120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2986" y="2247013"/>
            <a:ext cx="1288380" cy="128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7084" y="2117632"/>
            <a:ext cx="648072"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8025" y="2117632"/>
            <a:ext cx="648072"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5267" y="2810576"/>
            <a:ext cx="648072"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5987" y="5482691"/>
            <a:ext cx="648072"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71977">
            <a:off x="1414043" y="4872206"/>
            <a:ext cx="1425414" cy="858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378" y="4957958"/>
            <a:ext cx="1209869" cy="120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 name="Connecteur en arc 37"/>
          <p:cNvCxnSpPr/>
          <p:nvPr/>
        </p:nvCxnSpPr>
        <p:spPr>
          <a:xfrm>
            <a:off x="1012757" y="4938529"/>
            <a:ext cx="516151" cy="362781"/>
          </a:xfrm>
          <a:prstGeom prst="curvedConnector3">
            <a:avLst>
              <a:gd name="adj1" fmla="val 98316"/>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629658" y="4842644"/>
            <a:ext cx="360040" cy="415498"/>
          </a:xfrm>
          <a:prstGeom prst="rect">
            <a:avLst/>
          </a:prstGeom>
          <a:noFill/>
        </p:spPr>
        <p:txBody>
          <a:bodyPr wrap="square" rtlCol="0">
            <a:spAutoFit/>
          </a:bodyPr>
          <a:lstStyle/>
          <a:p>
            <a:r>
              <a:rPr lang="fr-FR" dirty="0" smtClean="0">
                <a:solidFill>
                  <a:srgbClr val="FF0000"/>
                </a:solidFill>
              </a:rPr>
              <a:t>2</a:t>
            </a:r>
            <a:endParaRPr lang="fr-FR" dirty="0">
              <a:solidFill>
                <a:srgbClr val="FF0000"/>
              </a:solidFill>
            </a:endParaRPr>
          </a:p>
        </p:txBody>
      </p:sp>
      <p:cxnSp>
        <p:nvCxnSpPr>
          <p:cNvPr id="39" name="Connecteur en arc 38"/>
          <p:cNvCxnSpPr/>
          <p:nvPr/>
        </p:nvCxnSpPr>
        <p:spPr>
          <a:xfrm>
            <a:off x="1473547" y="5619860"/>
            <a:ext cx="980321" cy="86880"/>
          </a:xfrm>
          <a:prstGeom prst="curvedConnector3">
            <a:avLst>
              <a:gd name="adj1" fmla="val 367"/>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7712" y="7203331"/>
            <a:ext cx="648072"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Ellipse 50"/>
          <p:cNvSpPr/>
          <p:nvPr/>
        </p:nvSpPr>
        <p:spPr>
          <a:xfrm>
            <a:off x="4819720" y="7563463"/>
            <a:ext cx="504056" cy="216673"/>
          </a:xfrm>
          <a:prstGeom prst="ellipse">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2319" y="5435950"/>
            <a:ext cx="648072"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71977">
            <a:off x="5275156" y="4824926"/>
            <a:ext cx="1425414" cy="858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5" name="Connecteur en arc 54"/>
          <p:cNvCxnSpPr/>
          <p:nvPr/>
        </p:nvCxnSpPr>
        <p:spPr>
          <a:xfrm>
            <a:off x="4839089" y="4891788"/>
            <a:ext cx="516151" cy="362781"/>
          </a:xfrm>
          <a:prstGeom prst="curvedConnector3">
            <a:avLst>
              <a:gd name="adj1" fmla="val 98316"/>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5455990" y="4795903"/>
            <a:ext cx="360040" cy="415498"/>
          </a:xfrm>
          <a:prstGeom prst="rect">
            <a:avLst/>
          </a:prstGeom>
          <a:noFill/>
        </p:spPr>
        <p:txBody>
          <a:bodyPr wrap="square" rtlCol="0">
            <a:spAutoFit/>
          </a:bodyPr>
          <a:lstStyle/>
          <a:p>
            <a:r>
              <a:rPr lang="fr-FR" dirty="0" smtClean="0">
                <a:solidFill>
                  <a:srgbClr val="FF0000"/>
                </a:solidFill>
              </a:rPr>
              <a:t>2</a:t>
            </a:r>
            <a:endParaRPr lang="fr-FR" dirty="0">
              <a:solidFill>
                <a:srgbClr val="FF0000"/>
              </a:solidFill>
            </a:endParaRPr>
          </a:p>
        </p:txBody>
      </p:sp>
      <p:cxnSp>
        <p:nvCxnSpPr>
          <p:cNvPr id="57" name="Connecteur en arc 56"/>
          <p:cNvCxnSpPr/>
          <p:nvPr/>
        </p:nvCxnSpPr>
        <p:spPr>
          <a:xfrm>
            <a:off x="5299879" y="5573119"/>
            <a:ext cx="980321" cy="86880"/>
          </a:xfrm>
          <a:prstGeom prst="curvedConnector3">
            <a:avLst>
              <a:gd name="adj1" fmla="val 367"/>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9"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645" y="4967687"/>
            <a:ext cx="1288380" cy="128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Corde 70"/>
          <p:cNvSpPr/>
          <p:nvPr/>
        </p:nvSpPr>
        <p:spPr>
          <a:xfrm rot="16200000">
            <a:off x="4737075" y="7394000"/>
            <a:ext cx="669347" cy="536893"/>
          </a:xfrm>
          <a:prstGeom prst="chord">
            <a:avLst>
              <a:gd name="adj1" fmla="val 5345086"/>
              <a:gd name="adj2" fmla="val 16200000"/>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1625429" y="7653219"/>
            <a:ext cx="504056" cy="21667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Corde 76"/>
          <p:cNvSpPr/>
          <p:nvPr/>
        </p:nvSpPr>
        <p:spPr>
          <a:xfrm rot="16200000">
            <a:off x="1542783" y="7479661"/>
            <a:ext cx="669347" cy="536894"/>
          </a:xfrm>
          <a:prstGeom prst="chord">
            <a:avLst>
              <a:gd name="adj1" fmla="val 5345086"/>
              <a:gd name="adj2" fmla="val 16200000"/>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8"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8713" y="2371035"/>
            <a:ext cx="1039228" cy="97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1448" y="2810529"/>
            <a:ext cx="648072"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689" y="6890085"/>
            <a:ext cx="1007140" cy="94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2314" y="7319416"/>
            <a:ext cx="648072"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 name="Ellipse 113"/>
          <p:cNvSpPr/>
          <p:nvPr/>
        </p:nvSpPr>
        <p:spPr>
          <a:xfrm>
            <a:off x="2707995" y="7653218"/>
            <a:ext cx="504056" cy="21667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Corde 114"/>
          <p:cNvSpPr/>
          <p:nvPr/>
        </p:nvSpPr>
        <p:spPr>
          <a:xfrm rot="16200000">
            <a:off x="2625349" y="7479660"/>
            <a:ext cx="669347" cy="536894"/>
          </a:xfrm>
          <a:prstGeom prst="chord">
            <a:avLst>
              <a:gd name="adj1" fmla="val 5345086"/>
              <a:gd name="adj2" fmla="val 16200000"/>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6" name="Picture 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4642" y="7205408"/>
            <a:ext cx="648072"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Ellipse 116"/>
          <p:cNvSpPr/>
          <p:nvPr/>
        </p:nvSpPr>
        <p:spPr>
          <a:xfrm>
            <a:off x="6120323" y="7539210"/>
            <a:ext cx="504056" cy="21667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Corde 117"/>
          <p:cNvSpPr/>
          <p:nvPr/>
        </p:nvSpPr>
        <p:spPr>
          <a:xfrm rot="16200000">
            <a:off x="6037677" y="7365652"/>
            <a:ext cx="669347" cy="536894"/>
          </a:xfrm>
          <a:prstGeom prst="chord">
            <a:avLst>
              <a:gd name="adj1" fmla="val 5345086"/>
              <a:gd name="adj2" fmla="val 16200000"/>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78" name="Flèche courbée vers la gauche 7177"/>
          <p:cNvSpPr/>
          <p:nvPr/>
        </p:nvSpPr>
        <p:spPr>
          <a:xfrm rot="16200000">
            <a:off x="5384130" y="6293925"/>
            <a:ext cx="447748" cy="1344392"/>
          </a:xfrm>
          <a:prstGeom prst="curvedLeftArrow">
            <a:avLst>
              <a:gd name="adj1" fmla="val 20752"/>
              <a:gd name="adj2" fmla="val 60293"/>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91"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774878">
            <a:off x="6115327" y="6962974"/>
            <a:ext cx="930065" cy="55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Flèche courbée vers la gauche 7170"/>
          <p:cNvSpPr/>
          <p:nvPr/>
        </p:nvSpPr>
        <p:spPr>
          <a:xfrm>
            <a:off x="6988438" y="6749462"/>
            <a:ext cx="248293" cy="380987"/>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172" name="Flèche courbée vers la droite 7171"/>
          <p:cNvSpPr/>
          <p:nvPr/>
        </p:nvSpPr>
        <p:spPr>
          <a:xfrm>
            <a:off x="6424168" y="6737810"/>
            <a:ext cx="219169" cy="380987"/>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2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0749" y="9352257"/>
            <a:ext cx="648072"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 name="Ellipse 122"/>
          <p:cNvSpPr/>
          <p:nvPr/>
        </p:nvSpPr>
        <p:spPr>
          <a:xfrm>
            <a:off x="942757" y="9712389"/>
            <a:ext cx="504056" cy="216673"/>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Corde 123"/>
          <p:cNvSpPr/>
          <p:nvPr/>
        </p:nvSpPr>
        <p:spPr>
          <a:xfrm rot="16200000">
            <a:off x="860112" y="9542926"/>
            <a:ext cx="669347" cy="536893"/>
          </a:xfrm>
          <a:prstGeom prst="chord">
            <a:avLst>
              <a:gd name="adj1" fmla="val 5345086"/>
              <a:gd name="adj2" fmla="val 16200000"/>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5" name="Picture 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7679" y="9354334"/>
            <a:ext cx="648072"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 name="Ellipse 125"/>
          <p:cNvSpPr/>
          <p:nvPr/>
        </p:nvSpPr>
        <p:spPr>
          <a:xfrm>
            <a:off x="2243360" y="9688136"/>
            <a:ext cx="504056" cy="21667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Corde 126"/>
          <p:cNvSpPr/>
          <p:nvPr/>
        </p:nvSpPr>
        <p:spPr>
          <a:xfrm rot="16200000">
            <a:off x="2160714" y="9514578"/>
            <a:ext cx="669347" cy="536894"/>
          </a:xfrm>
          <a:prstGeom prst="chord">
            <a:avLst>
              <a:gd name="adj1" fmla="val 5345086"/>
              <a:gd name="adj2" fmla="val 16200000"/>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Flèche courbée vers la gauche 127"/>
          <p:cNvSpPr/>
          <p:nvPr/>
        </p:nvSpPr>
        <p:spPr>
          <a:xfrm rot="16200000">
            <a:off x="1507167" y="8442851"/>
            <a:ext cx="447748" cy="1344392"/>
          </a:xfrm>
          <a:prstGeom prst="curvedLeftArrow">
            <a:avLst>
              <a:gd name="adj1" fmla="val 20752"/>
              <a:gd name="adj2" fmla="val 60293"/>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29"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774878">
            <a:off x="2238364" y="9111900"/>
            <a:ext cx="930065" cy="55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0" name="Flèche courbée vers la gauche 129"/>
          <p:cNvSpPr/>
          <p:nvPr/>
        </p:nvSpPr>
        <p:spPr>
          <a:xfrm>
            <a:off x="3111475" y="8898388"/>
            <a:ext cx="248293" cy="380987"/>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1" name="Flèche courbée vers la droite 130"/>
          <p:cNvSpPr/>
          <p:nvPr/>
        </p:nvSpPr>
        <p:spPr>
          <a:xfrm>
            <a:off x="2547205" y="8886736"/>
            <a:ext cx="219169" cy="380987"/>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4" name="ZoneTexte 133"/>
          <p:cNvSpPr txBox="1"/>
          <p:nvPr/>
        </p:nvSpPr>
        <p:spPr>
          <a:xfrm>
            <a:off x="4630814" y="9200048"/>
            <a:ext cx="2061900" cy="646331"/>
          </a:xfrm>
          <a:prstGeom prst="rect">
            <a:avLst/>
          </a:prstGeom>
          <a:noFill/>
        </p:spPr>
        <p:txBody>
          <a:bodyPr wrap="square" rtlCol="0">
            <a:spAutoFit/>
          </a:bodyPr>
          <a:lstStyle/>
          <a:p>
            <a:pPr algn="ctr"/>
            <a:r>
              <a:rPr lang="fr-FR" sz="3600" b="1" dirty="0" smtClean="0">
                <a:solidFill>
                  <a:schemeClr val="accent5">
                    <a:lumMod val="75000"/>
                  </a:schemeClr>
                </a:solidFill>
                <a:latin typeface="Script cole" panose="00000400000000000000" pitchFamily="2" charset="0"/>
              </a:rPr>
              <a:t>? ? ?</a:t>
            </a:r>
            <a:endParaRPr lang="fr-FR" sz="3600" b="1" dirty="0">
              <a:solidFill>
                <a:schemeClr val="accent5">
                  <a:lumMod val="75000"/>
                </a:schemeClr>
              </a:solidFill>
              <a:latin typeface="Script cole" panose="00000400000000000000" pitchFamily="2" charset="0"/>
            </a:endParaRPr>
          </a:p>
        </p:txBody>
      </p:sp>
    </p:spTree>
    <p:extLst>
      <p:ext uri="{BB962C8B-B14F-4D97-AF65-F5344CB8AC3E}">
        <p14:creationId xmlns:p14="http://schemas.microsoft.com/office/powerpoint/2010/main" val="79659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à coins arrondis 89"/>
          <p:cNvSpPr/>
          <p:nvPr/>
        </p:nvSpPr>
        <p:spPr>
          <a:xfrm>
            <a:off x="192849" y="3966421"/>
            <a:ext cx="858395" cy="561283"/>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8" name="Rectangle à coins arrondis 7"/>
          <p:cNvSpPr/>
          <p:nvPr/>
        </p:nvSpPr>
        <p:spPr>
          <a:xfrm>
            <a:off x="830313" y="1962324"/>
            <a:ext cx="6473204" cy="1800200"/>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 name="Rectangle 1"/>
          <p:cNvSpPr/>
          <p:nvPr/>
        </p:nvSpPr>
        <p:spPr>
          <a:xfrm>
            <a:off x="0" y="90116"/>
            <a:ext cx="7561263" cy="62731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latin typeface="Myriad Pro Light" pitchFamily="34" charset="0"/>
              </a:rPr>
              <a:t>LE  MAGNETISME</a:t>
            </a:r>
            <a:endParaRPr lang="fr-FR" sz="2800" b="1" dirty="0">
              <a:latin typeface="Myriad Pro Light" pitchFamily="34" charset="0"/>
            </a:endParaRPr>
          </a:p>
        </p:txBody>
      </p:sp>
      <p:sp>
        <p:nvSpPr>
          <p:cNvPr id="4" name="Rectangle à coins arrondis 3"/>
          <p:cNvSpPr/>
          <p:nvPr/>
        </p:nvSpPr>
        <p:spPr>
          <a:xfrm>
            <a:off x="154362" y="822765"/>
            <a:ext cx="7215477" cy="8655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u="sng" dirty="0" smtClean="0">
                <a:solidFill>
                  <a:schemeClr val="tx1"/>
                </a:solidFill>
                <a:latin typeface="Script cole" panose="00000400000000000000" pitchFamily="2" charset="0"/>
              </a:rPr>
              <a:t>Notion  scientifique : </a:t>
            </a:r>
          </a:p>
          <a:p>
            <a:r>
              <a:rPr lang="fr-FR" sz="800" dirty="0" smtClean="0">
                <a:solidFill>
                  <a:schemeClr val="tx1"/>
                </a:solidFill>
              </a:rPr>
              <a:t>Il </a:t>
            </a:r>
            <a:r>
              <a:rPr lang="fr-FR" sz="800" dirty="0">
                <a:solidFill>
                  <a:schemeClr val="tx1"/>
                </a:solidFill>
              </a:rPr>
              <a:t>s’agit d’un phénomène où on peut observer qu’un objet en attire (ou en repousse) un autre</a:t>
            </a:r>
            <a:r>
              <a:rPr lang="fr-FR" sz="800" dirty="0" smtClean="0">
                <a:solidFill>
                  <a:schemeClr val="tx1"/>
                </a:solidFill>
              </a:rPr>
              <a:t>.  Dans </a:t>
            </a:r>
            <a:r>
              <a:rPr lang="fr-FR" sz="800" dirty="0">
                <a:solidFill>
                  <a:schemeClr val="tx1"/>
                </a:solidFill>
              </a:rPr>
              <a:t>certaines conditions, les objets </a:t>
            </a:r>
            <a:r>
              <a:rPr lang="fr-FR" sz="800" dirty="0" smtClean="0">
                <a:solidFill>
                  <a:schemeClr val="tx1"/>
                </a:solidFill>
              </a:rPr>
              <a:t>peuvent  </a:t>
            </a:r>
            <a:r>
              <a:rPr lang="fr-FR" sz="800" dirty="0">
                <a:solidFill>
                  <a:schemeClr val="tx1"/>
                </a:solidFill>
              </a:rPr>
              <a:t>s’attirer </a:t>
            </a:r>
            <a:r>
              <a:rPr lang="fr-FR" sz="800" dirty="0" smtClean="0">
                <a:solidFill>
                  <a:schemeClr val="tx1"/>
                </a:solidFill>
              </a:rPr>
              <a:t>grâce </a:t>
            </a:r>
            <a:r>
              <a:rPr lang="fr-FR" sz="800" dirty="0">
                <a:solidFill>
                  <a:schemeClr val="tx1"/>
                </a:solidFill>
              </a:rPr>
              <a:t>au mouvement des électrons</a:t>
            </a:r>
            <a:r>
              <a:rPr lang="fr-FR" sz="800" dirty="0" smtClean="0">
                <a:solidFill>
                  <a:schemeClr val="tx1"/>
                </a:solidFill>
              </a:rPr>
              <a:t>. L’électricité </a:t>
            </a:r>
            <a:r>
              <a:rPr lang="fr-FR" sz="800" dirty="0">
                <a:solidFill>
                  <a:schemeClr val="tx1"/>
                </a:solidFill>
              </a:rPr>
              <a:t>et le magnétisme sont en effet deux aspects liés au mouvement des électrons : ces deux notions sont d’ailleurs regroupées sous un même terme : l’électromagnétisme.</a:t>
            </a:r>
          </a:p>
          <a:p>
            <a:endParaRPr lang="fr-FR" sz="800" dirty="0" smtClean="0">
              <a:solidFill>
                <a:schemeClr val="tx1"/>
              </a:solidFill>
            </a:endParaRPr>
          </a:p>
          <a:p>
            <a:r>
              <a:rPr lang="fr-FR" sz="800" b="1" u="sng" dirty="0" smtClean="0">
                <a:solidFill>
                  <a:schemeClr val="tx1"/>
                </a:solidFill>
                <a:latin typeface="Script cole" panose="00000400000000000000" pitchFamily="2" charset="0"/>
              </a:rPr>
              <a:t>Compétence :</a:t>
            </a:r>
            <a:r>
              <a:rPr lang="fr-FR" sz="800" dirty="0" smtClean="0">
                <a:solidFill>
                  <a:schemeClr val="tx1"/>
                </a:solidFill>
                <a:latin typeface="Script cole" panose="00000400000000000000" pitchFamily="2" charset="0"/>
              </a:rPr>
              <a:t>     	Connaitre la nature et les caractéristiques de la matière.</a:t>
            </a:r>
          </a:p>
        </p:txBody>
      </p:sp>
      <p:sp>
        <p:nvSpPr>
          <p:cNvPr id="21" name="Rectangle à coins arrondis 20"/>
          <p:cNvSpPr/>
          <p:nvPr/>
        </p:nvSpPr>
        <p:spPr>
          <a:xfrm>
            <a:off x="167456" y="4617414"/>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1</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3" name="Rectangle à coins arrondis 22"/>
          <p:cNvSpPr/>
          <p:nvPr/>
        </p:nvSpPr>
        <p:spPr>
          <a:xfrm>
            <a:off x="3897941" y="4617414"/>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2</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7" name="Rectangle à coins arrondis 26"/>
          <p:cNvSpPr/>
          <p:nvPr/>
        </p:nvSpPr>
        <p:spPr>
          <a:xfrm>
            <a:off x="187659" y="6604042"/>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3</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28" name="Rectangle à coins arrondis 27"/>
          <p:cNvSpPr/>
          <p:nvPr/>
        </p:nvSpPr>
        <p:spPr>
          <a:xfrm>
            <a:off x="3918144" y="6580082"/>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4</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sp>
        <p:nvSpPr>
          <p:cNvPr id="41" name="Rectangle à coins arrondis 40"/>
          <p:cNvSpPr/>
          <p:nvPr/>
        </p:nvSpPr>
        <p:spPr>
          <a:xfrm>
            <a:off x="179139" y="8611617"/>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5</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34"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6" t="7367" r="3355" b="10419"/>
          <a:stretch/>
        </p:blipFill>
        <p:spPr bwMode="auto">
          <a:xfrm>
            <a:off x="253186" y="4019128"/>
            <a:ext cx="775171" cy="45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Rectangle à coins arrondis 86"/>
          <p:cNvSpPr/>
          <p:nvPr/>
        </p:nvSpPr>
        <p:spPr>
          <a:xfrm>
            <a:off x="154362" y="2457503"/>
            <a:ext cx="858395" cy="809841"/>
          </a:xfrm>
          <a:prstGeom prst="roundRect">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48" name="Imag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6" y="2385453"/>
            <a:ext cx="1064691" cy="962317"/>
          </a:xfrm>
          <a:prstGeom prst="rect">
            <a:avLst/>
          </a:prstGeom>
        </p:spPr>
      </p:pic>
      <p:sp>
        <p:nvSpPr>
          <p:cNvPr id="97" name="Rectangle à coins arrondis 96"/>
          <p:cNvSpPr/>
          <p:nvPr/>
        </p:nvSpPr>
        <p:spPr>
          <a:xfrm>
            <a:off x="3890043" y="8610029"/>
            <a:ext cx="3420000" cy="18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Script cole" panose="00000400000000000000" pitchFamily="2" charset="0"/>
              </a:rPr>
              <a:t>6</a:t>
            </a:r>
          </a:p>
          <a:p>
            <a:endParaRPr lang="fr-FR" sz="1400" b="1" u="sng" dirty="0">
              <a:solidFill>
                <a:schemeClr val="tx1"/>
              </a:solidFill>
            </a:endParaRPr>
          </a:p>
          <a:p>
            <a:endParaRPr lang="fr-FR" sz="1400" b="1" u="sng" dirty="0" smtClean="0">
              <a:solidFill>
                <a:schemeClr val="tx1"/>
              </a:solidFill>
            </a:endParaRPr>
          </a:p>
          <a:p>
            <a:endParaRPr lang="fr-FR" sz="1400" b="1" u="sng" dirty="0" smtClean="0">
              <a:solidFill>
                <a:schemeClr val="tx1"/>
              </a:solidFill>
            </a:endParaRPr>
          </a:p>
          <a:p>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p:txBody>
      </p:sp>
      <p:pic>
        <p:nvPicPr>
          <p:cNvPr id="3074" name="Picture 2"/>
          <p:cNvPicPr>
            <a:picLocks noChangeAspect="1" noChangeArrowheads="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b="13345"/>
          <a:stretch/>
        </p:blipFill>
        <p:spPr bwMode="auto">
          <a:xfrm>
            <a:off x="1008802" y="2386690"/>
            <a:ext cx="971629" cy="84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392">
            <a:off x="2706382" y="2901947"/>
            <a:ext cx="584067" cy="65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325" r="18488"/>
          <a:stretch/>
        </p:blipFill>
        <p:spPr bwMode="auto">
          <a:xfrm>
            <a:off x="4236210" y="2047245"/>
            <a:ext cx="676538" cy="74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24352" t="61956" r="55364"/>
          <a:stretch/>
        </p:blipFill>
        <p:spPr bwMode="auto">
          <a:xfrm>
            <a:off x="3315301" y="2995563"/>
            <a:ext cx="651099" cy="54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984817">
            <a:off x="4044847" y="2959321"/>
            <a:ext cx="1008883" cy="42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8"/>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3661" b="78689" l="45455" r="87273"/>
                    </a14:imgEffect>
                  </a14:imgLayer>
                </a14:imgProps>
              </a:ext>
              <a:ext uri="{28A0092B-C50C-407E-A947-70E740481C1C}">
                <a14:useLocalDpi xmlns:a14="http://schemas.microsoft.com/office/drawing/2010/main" val="0"/>
              </a:ext>
            </a:extLst>
          </a:blip>
          <a:srcRect l="44229" t="13490" r="7731" b="17726"/>
          <a:stretch/>
        </p:blipFill>
        <p:spPr bwMode="auto">
          <a:xfrm>
            <a:off x="5944040" y="2166236"/>
            <a:ext cx="611517" cy="58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9"/>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84209" y="2885488"/>
            <a:ext cx="851030" cy="56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8187" t="21186" r="13202" b="15971"/>
          <a:stretch/>
        </p:blipFill>
        <p:spPr bwMode="auto">
          <a:xfrm>
            <a:off x="6635239" y="2163879"/>
            <a:ext cx="555719" cy="50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47164" y="2832293"/>
            <a:ext cx="643794" cy="64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60380" y="2857761"/>
            <a:ext cx="695240" cy="695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66297" y="2047245"/>
            <a:ext cx="730678" cy="73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1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8186215">
            <a:off x="4910183" y="2080319"/>
            <a:ext cx="995636" cy="99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1812" y="3058267"/>
            <a:ext cx="682211" cy="48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3987" b="35886" l="10000" r="90000"/>
                    </a14:imgEffect>
                  </a14:imgLayer>
                </a14:imgProps>
              </a:ext>
              <a:ext uri="{28A0092B-C50C-407E-A947-70E740481C1C}">
                <a14:useLocalDpi xmlns:a14="http://schemas.microsoft.com/office/drawing/2010/main" val="0"/>
              </a:ext>
            </a:extLst>
          </a:blip>
          <a:srcRect b="60127"/>
          <a:stretch/>
        </p:blipFill>
        <p:spPr bwMode="auto">
          <a:xfrm>
            <a:off x="2649873" y="2288402"/>
            <a:ext cx="930322" cy="460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48" t="7481" r="4059" b="15866"/>
          <a:stretch/>
        </p:blipFill>
        <p:spPr bwMode="auto">
          <a:xfrm>
            <a:off x="1877456" y="2161848"/>
            <a:ext cx="768607" cy="69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t="16679" b="13344"/>
          <a:stretch/>
        </p:blipFill>
        <p:spPr bwMode="auto">
          <a:xfrm>
            <a:off x="1265821" y="4698628"/>
            <a:ext cx="971629" cy="67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21325" r="18488"/>
          <a:stretch/>
        </p:blipFill>
        <p:spPr bwMode="auto">
          <a:xfrm>
            <a:off x="1494616" y="5779134"/>
            <a:ext cx="482285" cy="53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8"/>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3661" b="78689" l="45455" r="87273"/>
                    </a14:imgEffect>
                  </a14:imgLayer>
                </a14:imgProps>
              </a:ext>
              <a:ext uri="{28A0092B-C50C-407E-A947-70E740481C1C}">
                <a14:useLocalDpi xmlns:a14="http://schemas.microsoft.com/office/drawing/2010/main" val="0"/>
              </a:ext>
            </a:extLst>
          </a:blip>
          <a:srcRect l="44229" t="13490" r="7731" b="17726"/>
          <a:stretch/>
        </p:blipFill>
        <p:spPr bwMode="auto">
          <a:xfrm>
            <a:off x="2855695" y="5581054"/>
            <a:ext cx="610602" cy="58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0"/>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18187" t="21186" r="13202" b="15971"/>
          <a:stretch/>
        </p:blipFill>
        <p:spPr bwMode="auto">
          <a:xfrm>
            <a:off x="2951113" y="5098744"/>
            <a:ext cx="419766" cy="38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77842" y="5822856"/>
            <a:ext cx="489521" cy="48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7"/>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3987" b="35886" l="10000" r="90000"/>
                    </a14:imgEffect>
                  </a14:imgLayer>
                </a14:imgProps>
              </a:ext>
              <a:ext uri="{28A0092B-C50C-407E-A947-70E740481C1C}">
                <a14:useLocalDpi xmlns:a14="http://schemas.microsoft.com/office/drawing/2010/main" val="0"/>
              </a:ext>
            </a:extLst>
          </a:blip>
          <a:srcRect b="60127"/>
          <a:stretch/>
        </p:blipFill>
        <p:spPr bwMode="auto">
          <a:xfrm>
            <a:off x="289275" y="5891077"/>
            <a:ext cx="588567" cy="29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5648" t="7481" r="4059" b="15866"/>
          <a:stretch/>
        </p:blipFill>
        <p:spPr bwMode="auto">
          <a:xfrm>
            <a:off x="270986" y="5290982"/>
            <a:ext cx="442799" cy="401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5"/>
          <p:cNvPicPr>
            <a:picLocks noChangeAspect="1" noChangeArrowheads="1"/>
          </p:cNvPicPr>
          <p:nvPr/>
        </p:nvPicPr>
        <p:blipFill>
          <a:blip r:embed="rId2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8186215">
            <a:off x="2098777" y="5639390"/>
            <a:ext cx="635041" cy="63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flipV="1">
            <a:off x="830313" y="5202684"/>
            <a:ext cx="664303" cy="1758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V="1">
            <a:off x="831046" y="5378542"/>
            <a:ext cx="664303" cy="4337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V="1">
            <a:off x="1224836" y="5483219"/>
            <a:ext cx="394828" cy="4275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V="1">
            <a:off x="1735758" y="5483219"/>
            <a:ext cx="36306" cy="2645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H="1" flipV="1">
            <a:off x="2052440" y="5378543"/>
            <a:ext cx="209319" cy="3692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H="1" flipV="1">
            <a:off x="2222917" y="5290613"/>
            <a:ext cx="579879" cy="2892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H="1" flipV="1">
            <a:off x="2275817" y="5058061"/>
            <a:ext cx="526979" cy="1446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7" name="Picture 2"/>
          <p:cNvPicPr>
            <a:picLocks noChangeAspect="1" noChangeArrowheads="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t="16679" b="13344"/>
          <a:stretch/>
        </p:blipFill>
        <p:spPr bwMode="auto">
          <a:xfrm>
            <a:off x="5060380" y="4700403"/>
            <a:ext cx="971629" cy="67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6" name="Connecteur droit avec flèche 55"/>
          <p:cNvCxnSpPr/>
          <p:nvPr/>
        </p:nvCxnSpPr>
        <p:spPr>
          <a:xfrm flipV="1">
            <a:off x="4624872" y="5204459"/>
            <a:ext cx="664303" cy="1758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V="1">
            <a:off x="4625605" y="5380317"/>
            <a:ext cx="664303" cy="4337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V="1">
            <a:off x="5019395" y="5484994"/>
            <a:ext cx="394828" cy="4275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flipV="1">
            <a:off x="5530317" y="5484994"/>
            <a:ext cx="36306" cy="2645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flipH="1" flipV="1">
            <a:off x="5846999" y="5380318"/>
            <a:ext cx="209319" cy="3692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H="1" flipV="1">
            <a:off x="6017476" y="5292388"/>
            <a:ext cx="579879" cy="2892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flipH="1" flipV="1">
            <a:off x="6070376" y="5059836"/>
            <a:ext cx="526979" cy="1446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3" name="Picture 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rot="200392">
            <a:off x="4080156" y="5638584"/>
            <a:ext cx="417178" cy="46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24352" t="61956" r="55364"/>
          <a:stretch/>
        </p:blipFill>
        <p:spPr bwMode="auto">
          <a:xfrm>
            <a:off x="4588119" y="5956910"/>
            <a:ext cx="465057" cy="388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7"/>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rot="19984817">
            <a:off x="5124576" y="5857968"/>
            <a:ext cx="720608" cy="30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9"/>
          <p:cNvPicPr>
            <a:picLocks noChangeAspect="1" noChangeArrowheads="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2329" y="5644745"/>
            <a:ext cx="607861" cy="404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683178" y="5023380"/>
            <a:ext cx="459839" cy="45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3"/>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74702" y="5779134"/>
            <a:ext cx="496585" cy="49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
          <p:cNvPicPr>
            <a:picLocks noChangeAspect="1" noChangeArrowheads="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003" y="5202684"/>
            <a:ext cx="487279" cy="34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ZoneTexte 69"/>
          <p:cNvSpPr txBox="1"/>
          <p:nvPr/>
        </p:nvSpPr>
        <p:spPr>
          <a:xfrm>
            <a:off x="866709" y="7157016"/>
            <a:ext cx="2061900" cy="646331"/>
          </a:xfrm>
          <a:prstGeom prst="rect">
            <a:avLst/>
          </a:prstGeom>
          <a:noFill/>
        </p:spPr>
        <p:txBody>
          <a:bodyPr wrap="square" rtlCol="0">
            <a:spAutoFit/>
          </a:bodyPr>
          <a:lstStyle/>
          <a:p>
            <a:pPr algn="ctr"/>
            <a:r>
              <a:rPr lang="fr-FR" sz="3600" b="1" dirty="0" smtClean="0">
                <a:solidFill>
                  <a:schemeClr val="accent5">
                    <a:lumMod val="75000"/>
                  </a:schemeClr>
                </a:solidFill>
                <a:latin typeface="Script cole" panose="00000400000000000000" pitchFamily="2" charset="0"/>
              </a:rPr>
              <a:t>? ? ?</a:t>
            </a:r>
            <a:endParaRPr lang="fr-FR" sz="3600" b="1" dirty="0">
              <a:solidFill>
                <a:schemeClr val="accent5">
                  <a:lumMod val="75000"/>
                </a:schemeClr>
              </a:solidFill>
              <a:latin typeface="Script cole" panose="00000400000000000000" pitchFamily="2" charset="0"/>
            </a:endParaRPr>
          </a:p>
        </p:txBody>
      </p:sp>
    </p:spTree>
    <p:extLst>
      <p:ext uri="{BB962C8B-B14F-4D97-AF65-F5344CB8AC3E}">
        <p14:creationId xmlns:p14="http://schemas.microsoft.com/office/powerpoint/2010/main" val="309779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p:cNvGraphicFramePr>
            <a:graphicFrameLocks noGrp="1"/>
          </p:cNvGraphicFramePr>
          <p:nvPr>
            <p:extLst>
              <p:ext uri="{D42A27DB-BD31-4B8C-83A1-F6EECF244321}">
                <p14:modId xmlns:p14="http://schemas.microsoft.com/office/powerpoint/2010/main" val="401188018"/>
              </p:ext>
            </p:extLst>
          </p:nvPr>
        </p:nvGraphicFramePr>
        <p:xfrm>
          <a:off x="244389" y="7663365"/>
          <a:ext cx="7064631" cy="2488486"/>
        </p:xfrm>
        <a:graphic>
          <a:graphicData uri="http://schemas.openxmlformats.org/drawingml/2006/table">
            <a:tbl>
              <a:tblPr firstRow="1" bandRow="1">
                <a:tableStyleId>{5C22544A-7EE6-4342-B048-85BDC9FD1C3A}</a:tableStyleId>
              </a:tblPr>
              <a:tblGrid>
                <a:gridCol w="1009233"/>
                <a:gridCol w="1009233"/>
                <a:gridCol w="1009233"/>
                <a:gridCol w="1009233"/>
                <a:gridCol w="1009233"/>
                <a:gridCol w="1009233"/>
                <a:gridCol w="1009233"/>
              </a:tblGrid>
              <a:tr h="124424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424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392">
            <a:off x="280158" y="9091808"/>
            <a:ext cx="879628" cy="98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1325" r="18488"/>
          <a:stretch/>
        </p:blipFill>
        <p:spPr bwMode="auto">
          <a:xfrm>
            <a:off x="1335701" y="7841401"/>
            <a:ext cx="882971" cy="97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4352" t="61956" r="55364"/>
          <a:stretch/>
        </p:blipFill>
        <p:spPr bwMode="auto">
          <a:xfrm>
            <a:off x="1295208" y="9174537"/>
            <a:ext cx="923464" cy="77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58023">
            <a:off x="2144042" y="9299398"/>
            <a:ext cx="1264817" cy="53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3661" b="78689" l="45455" r="87273"/>
                    </a14:imgEffect>
                  </a14:imgLayer>
                </a14:imgProps>
              </a:ext>
              <a:ext uri="{28A0092B-C50C-407E-A947-70E740481C1C}">
                <a14:useLocalDpi xmlns:a14="http://schemas.microsoft.com/office/drawing/2010/main" val="0"/>
              </a:ext>
            </a:extLst>
          </a:blip>
          <a:srcRect l="44229" t="13490" r="7731" b="17726"/>
          <a:stretch/>
        </p:blipFill>
        <p:spPr bwMode="auto">
          <a:xfrm>
            <a:off x="3301967" y="7877784"/>
            <a:ext cx="920970" cy="87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1608" y="9113585"/>
            <a:ext cx="1281687" cy="852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p:cNvPicPr>
            <a:picLocks noChangeAspect="1" noChangeArrowheads="1"/>
          </p:cNvPicPr>
          <p:nvPr/>
        </p:nvPicPr>
        <p:blipFill rotWithShape="1">
          <a:blip r:embed="rId9">
            <a:extLst>
              <a:ext uri="{28A0092B-C50C-407E-A947-70E740481C1C}">
                <a14:useLocalDpi xmlns:a14="http://schemas.microsoft.com/office/drawing/2010/main" val="0"/>
              </a:ext>
            </a:extLst>
          </a:blip>
          <a:srcRect l="18187" t="21186" r="13202" b="15971"/>
          <a:stretch/>
        </p:blipFill>
        <p:spPr bwMode="auto">
          <a:xfrm>
            <a:off x="4403295" y="7960192"/>
            <a:ext cx="836936" cy="76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03952" y="9067020"/>
            <a:ext cx="969581" cy="969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Connecteur droit 21"/>
          <p:cNvCxnSpPr/>
          <p:nvPr/>
        </p:nvCxnSpPr>
        <p:spPr>
          <a:xfrm>
            <a:off x="-161984" y="6786860"/>
            <a:ext cx="7848872" cy="72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 name="Tableau 12"/>
          <p:cNvGraphicFramePr>
            <a:graphicFrameLocks noGrp="1"/>
          </p:cNvGraphicFramePr>
          <p:nvPr>
            <p:extLst>
              <p:ext uri="{D42A27DB-BD31-4B8C-83A1-F6EECF244321}">
                <p14:modId xmlns:p14="http://schemas.microsoft.com/office/powerpoint/2010/main" val="2766551654"/>
              </p:ext>
            </p:extLst>
          </p:nvPr>
        </p:nvGraphicFramePr>
        <p:xfrm>
          <a:off x="452877" y="378148"/>
          <a:ext cx="6856146" cy="6048672"/>
        </p:xfrm>
        <a:graphic>
          <a:graphicData uri="http://schemas.openxmlformats.org/drawingml/2006/table">
            <a:tbl>
              <a:tblPr firstRow="1" bandRow="1">
                <a:tableStyleId>{5C22544A-7EE6-4342-B048-85BDC9FD1C3A}</a:tableStyleId>
              </a:tblPr>
              <a:tblGrid>
                <a:gridCol w="3428073"/>
                <a:gridCol w="3428073"/>
              </a:tblGrid>
              <a:tr h="100811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056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0" name="Picture 2"/>
          <p:cNvPicPr>
            <a:picLocks noChangeAspect="1" noChangeArrowheads="1"/>
          </p:cNvPicPr>
          <p:nvPr/>
        </p:nvPicPr>
        <p:blipFill rotWithShape="1">
          <a:blip r:embed="rId11">
            <a:clrChange>
              <a:clrFrom>
                <a:srgbClr val="FFFFFD"/>
              </a:clrFrom>
              <a:clrTo>
                <a:srgbClr val="FFFFFD">
                  <a:alpha val="0"/>
                </a:srgbClr>
              </a:clrTo>
            </a:clrChange>
            <a:extLst>
              <a:ext uri="{28A0092B-C50C-407E-A947-70E740481C1C}">
                <a14:useLocalDpi xmlns:a14="http://schemas.microsoft.com/office/drawing/2010/main" val="0"/>
              </a:ext>
            </a:extLst>
          </a:blip>
          <a:srcRect b="13345"/>
          <a:stretch/>
        </p:blipFill>
        <p:spPr bwMode="auto">
          <a:xfrm>
            <a:off x="1632002" y="393868"/>
            <a:ext cx="971629" cy="84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b="13345"/>
          <a:stretch/>
        </p:blipFill>
        <p:spPr bwMode="auto">
          <a:xfrm>
            <a:off x="5066804" y="366746"/>
            <a:ext cx="971629" cy="84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Connecteur droit 22"/>
          <p:cNvCxnSpPr/>
          <p:nvPr/>
        </p:nvCxnSpPr>
        <p:spPr>
          <a:xfrm>
            <a:off x="4788743" y="522164"/>
            <a:ext cx="1584176" cy="6480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4788743" y="459471"/>
            <a:ext cx="1584176" cy="7107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11060" y="7812503"/>
            <a:ext cx="917843" cy="91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60857" y="7906085"/>
            <a:ext cx="730678" cy="73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1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7874204">
            <a:off x="5272163" y="9042217"/>
            <a:ext cx="995636" cy="99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567583">
            <a:off x="141577" y="7945246"/>
            <a:ext cx="1035247" cy="74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3987" b="35886" l="10000" r="90000"/>
                    </a14:imgEffect>
                  </a14:imgLayer>
                </a14:imgProps>
              </a:ext>
              <a:ext uri="{28A0092B-C50C-407E-A947-70E740481C1C}">
                <a14:useLocalDpi xmlns:a14="http://schemas.microsoft.com/office/drawing/2010/main" val="0"/>
              </a:ext>
            </a:extLst>
          </a:blip>
          <a:srcRect b="60127"/>
          <a:stretch/>
        </p:blipFill>
        <p:spPr bwMode="auto">
          <a:xfrm>
            <a:off x="2152740" y="7960192"/>
            <a:ext cx="1143220" cy="565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5648" t="7481" r="4059" b="15866"/>
          <a:stretch/>
        </p:blipFill>
        <p:spPr bwMode="auto">
          <a:xfrm>
            <a:off x="6408494" y="9150576"/>
            <a:ext cx="768607" cy="69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0224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3170</TotalTime>
  <Words>378</Words>
  <Application>Microsoft Office PowerPoint</Application>
  <PresentationFormat>Personnalisé</PresentationFormat>
  <Paragraphs>243</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Nathalie</dc:creator>
  <cp:lastModifiedBy>Nathalie</cp:lastModifiedBy>
  <cp:revision>41</cp:revision>
  <cp:lastPrinted>2017-01-16T08:51:15Z</cp:lastPrinted>
  <dcterms:created xsi:type="dcterms:W3CDTF">2017-01-14T13:22:24Z</dcterms:created>
  <dcterms:modified xsi:type="dcterms:W3CDTF">2017-01-29T20:13:36Z</dcterms:modified>
</cp:coreProperties>
</file>