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693400" cy="7561263"/>
  <p:notesSz cx="6858000" cy="9945688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6D"/>
    <a:srgbClr val="FFAE5D"/>
    <a:srgbClr val="FFE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 varScale="1">
        <p:scale>
          <a:sx n="96" d="100"/>
          <a:sy n="96" d="100"/>
        </p:scale>
        <p:origin x="1616" y="16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1F4D8-66D3-452E-92F1-4232CF482A61}" type="datetimeFigureOut">
              <a:rPr lang="fr-FR" smtClean="0"/>
              <a:t>02/11/2019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746125"/>
            <a:ext cx="52736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A36F7-B4E3-41C4-91C0-34F4983720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13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A36F7-B4E3-41C4-91C0-34F49837200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83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02/11/2019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90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02/11/2019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46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02/11/2019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42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02/11/2019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65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02/11/2019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75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02/11/2019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55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02/11/2019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49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02/11/2019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20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02/11/2019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52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02/11/2019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31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02/11/2019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60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D8C0-192D-4516-A119-4505917F9F94}" type="datetimeFigureOut">
              <a:rPr lang="fr-FR" smtClean="0"/>
              <a:t>02/11/2019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 rot="16200000">
            <a:off x="-1753138" y="5609409"/>
            <a:ext cx="36724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/>
              <a:t>www.tiloustics.eu</a:t>
            </a:r>
          </a:p>
        </p:txBody>
      </p:sp>
    </p:spTree>
    <p:extLst>
      <p:ext uri="{BB962C8B-B14F-4D97-AF65-F5344CB8AC3E}">
        <p14:creationId xmlns:p14="http://schemas.microsoft.com/office/powerpoint/2010/main" val="117580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1.png"/><Relationship Id="rId3" Type="http://schemas.openxmlformats.org/officeDocument/2006/relationships/image" Target="../media/image25.jpeg"/><Relationship Id="rId7" Type="http://schemas.openxmlformats.org/officeDocument/2006/relationships/image" Target="../media/image16.png"/><Relationship Id="rId12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59.png"/><Relationship Id="rId5" Type="http://schemas.openxmlformats.org/officeDocument/2006/relationships/image" Target="../media/image10.png"/><Relationship Id="rId15" Type="http://schemas.openxmlformats.org/officeDocument/2006/relationships/image" Target="../media/image63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6.png"/><Relationship Id="rId3" Type="http://schemas.openxmlformats.org/officeDocument/2006/relationships/image" Target="../media/image64.png"/><Relationship Id="rId7" Type="http://schemas.openxmlformats.org/officeDocument/2006/relationships/image" Target="../media/image3.png"/><Relationship Id="rId12" Type="http://schemas.openxmlformats.org/officeDocument/2006/relationships/image" Target="../media/image65.png"/><Relationship Id="rId2" Type="http://schemas.openxmlformats.org/officeDocument/2006/relationships/image" Target="../media/image53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67.png"/><Relationship Id="rId10" Type="http://schemas.openxmlformats.org/officeDocument/2006/relationships/image" Target="../media/image9.png"/><Relationship Id="rId4" Type="http://schemas.openxmlformats.org/officeDocument/2006/relationships/image" Target="../media/image25.jpeg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1.png"/><Relationship Id="rId3" Type="http://schemas.openxmlformats.org/officeDocument/2006/relationships/image" Target="../media/image25.jpeg"/><Relationship Id="rId7" Type="http://schemas.openxmlformats.org/officeDocument/2006/relationships/image" Target="../media/image16.png"/><Relationship Id="rId12" Type="http://schemas.openxmlformats.org/officeDocument/2006/relationships/image" Target="../media/image7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69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5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12" Type="http://schemas.openxmlformats.org/officeDocument/2006/relationships/image" Target="../media/image7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7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9.png"/><Relationship Id="rId3" Type="http://schemas.openxmlformats.org/officeDocument/2006/relationships/image" Target="../media/image25.jpeg"/><Relationship Id="rId7" Type="http://schemas.openxmlformats.org/officeDocument/2006/relationships/image" Target="../media/image16.png"/><Relationship Id="rId12" Type="http://schemas.openxmlformats.org/officeDocument/2006/relationships/image" Target="../media/image7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77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85.png"/><Relationship Id="rId3" Type="http://schemas.openxmlformats.org/officeDocument/2006/relationships/image" Target="../media/image13.png"/><Relationship Id="rId7" Type="http://schemas.openxmlformats.org/officeDocument/2006/relationships/image" Target="../media/image57.png"/><Relationship Id="rId12" Type="http://schemas.openxmlformats.org/officeDocument/2006/relationships/image" Target="../media/image84.png"/><Relationship Id="rId17" Type="http://schemas.openxmlformats.org/officeDocument/2006/relationships/image" Target="../media/image88.png"/><Relationship Id="rId2" Type="http://schemas.openxmlformats.org/officeDocument/2006/relationships/image" Target="../media/image81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83.png"/><Relationship Id="rId5" Type="http://schemas.openxmlformats.org/officeDocument/2006/relationships/image" Target="../media/image37.png"/><Relationship Id="rId15" Type="http://schemas.openxmlformats.org/officeDocument/2006/relationships/image" Target="../media/image86.png"/><Relationship Id="rId10" Type="http://schemas.openxmlformats.org/officeDocument/2006/relationships/image" Target="../media/image82.png"/><Relationship Id="rId4" Type="http://schemas.openxmlformats.org/officeDocument/2006/relationships/image" Target="../media/image28.png"/><Relationship Id="rId9" Type="http://schemas.openxmlformats.org/officeDocument/2006/relationships/image" Target="../media/image75.png"/><Relationship Id="rId1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29.png"/><Relationship Id="rId10" Type="http://schemas.openxmlformats.org/officeDocument/2006/relationships/image" Target="../media/image9.png"/><Relationship Id="rId4" Type="http://schemas.openxmlformats.org/officeDocument/2006/relationships/image" Target="../media/image25.jpeg"/><Relationship Id="rId9" Type="http://schemas.openxmlformats.org/officeDocument/2006/relationships/image" Target="../media/image8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2.png"/><Relationship Id="rId3" Type="http://schemas.openxmlformats.org/officeDocument/2006/relationships/image" Target="../media/image25.jpeg"/><Relationship Id="rId7" Type="http://schemas.openxmlformats.org/officeDocument/2006/relationships/image" Target="../media/image10.png"/><Relationship Id="rId12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0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7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12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5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1.png"/><Relationship Id="rId3" Type="http://schemas.openxmlformats.org/officeDocument/2006/relationships/image" Target="../media/image25.jpeg"/><Relationship Id="rId7" Type="http://schemas.openxmlformats.org/officeDocument/2006/relationships/image" Target="../media/image8.png"/><Relationship Id="rId12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5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4.png"/><Relationship Id="rId5" Type="http://schemas.openxmlformats.org/officeDocument/2006/relationships/image" Target="../media/image7.png"/><Relationship Id="rId15" Type="http://schemas.openxmlformats.org/officeDocument/2006/relationships/image" Target="../media/image47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1.png"/><Relationship Id="rId3" Type="http://schemas.openxmlformats.org/officeDocument/2006/relationships/image" Target="../media/image25.jpeg"/><Relationship Id="rId7" Type="http://schemas.openxmlformats.org/officeDocument/2006/relationships/image" Target="../media/image8.png"/><Relationship Id="rId12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49.png"/><Relationship Id="rId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6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12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58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8113378" y="841779"/>
            <a:ext cx="2004491" cy="6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2812719" y="889524"/>
            <a:ext cx="1900308" cy="61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8576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951246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306140" y="1719934"/>
            <a:ext cx="4752528" cy="400491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9934"/>
            <a:ext cx="4752528" cy="400491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67936" y="1799346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5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002885" y="7741071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… un yaourt nature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5856166" y="2675354"/>
            <a:ext cx="4418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latin typeface="Script cole" panose="00000400000000000000" pitchFamily="2" charset="0"/>
              </a:rPr>
              <a:t>N</a:t>
            </a:r>
            <a:r>
              <a:rPr lang="fr-FR" sz="2800" dirty="0" err="1">
                <a:latin typeface="Cursive standard" pitchFamily="2" charset="0"/>
              </a:rPr>
              <a:t>ou</a:t>
            </a:r>
            <a:r>
              <a:rPr lang="fr-FR" sz="2800" dirty="0">
                <a:latin typeface="Cursive standard" pitchFamily="2" charset="0"/>
              </a:rPr>
              <a:t>$ somme$ ²troi$ frère$. </a:t>
            </a:r>
            <a:br>
              <a:rPr lang="fr-FR" sz="2800" dirty="0">
                <a:latin typeface="Cursive standard" pitchFamily="2" charset="0"/>
              </a:rPr>
            </a:br>
            <a:r>
              <a:rPr lang="fr-FR" sz="2800" dirty="0" err="1">
                <a:latin typeface="Script cole" panose="00000400000000000000" pitchFamily="2" charset="0"/>
              </a:rPr>
              <a:t>N</a:t>
            </a:r>
            <a:r>
              <a:rPr lang="fr-FR" sz="2800" dirty="0" err="1">
                <a:latin typeface="Cursive standard" pitchFamily="2" charset="0"/>
              </a:rPr>
              <a:t>ou</a:t>
            </a:r>
            <a:r>
              <a:rPr lang="fr-FR" sz="2800" dirty="0">
                <a:latin typeface="Cursive standard" pitchFamily="2" charset="0"/>
              </a:rPr>
              <a:t>$ sommes parti$ de chez </a:t>
            </a:r>
            <a:r>
              <a:rPr lang="fr-FR" sz="2800" dirty="0" err="1">
                <a:latin typeface="Cursive standard" pitchFamily="2" charset="0"/>
              </a:rPr>
              <a:t>nou</a:t>
            </a:r>
            <a:r>
              <a:rPr lang="fr-FR" sz="2800" dirty="0">
                <a:latin typeface="Cursive standard" pitchFamily="2" charset="0"/>
              </a:rPr>
              <a:t>$ pour construire, chacun, notre maison.</a:t>
            </a:r>
          </a:p>
          <a:p>
            <a:r>
              <a:rPr lang="fr-FR" sz="2800" dirty="0">
                <a:latin typeface="Script cole" panose="00000400000000000000" pitchFamily="2" charset="0"/>
              </a:rPr>
              <a:t>Q</a:t>
            </a:r>
            <a:r>
              <a:rPr lang="fr-FR" sz="2800" dirty="0">
                <a:latin typeface="Cursive standard" pitchFamily="2" charset="0"/>
              </a:rPr>
              <a:t>ui somme$-nous ?</a:t>
            </a:r>
          </a:p>
        </p:txBody>
      </p:sp>
      <p:pic>
        <p:nvPicPr>
          <p:cNvPr id="41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9"/>
          <a:stretch/>
        </p:blipFill>
        <p:spPr bwMode="auto">
          <a:xfrm>
            <a:off x="2113442" y="2027763"/>
            <a:ext cx="1634784" cy="177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467520" y="4092313"/>
            <a:ext cx="4583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fr-FR" sz="2800" dirty="0">
                <a:latin typeface="Cursive standard" pitchFamily="2" charset="0"/>
              </a:rPr>
              <a:t>ne mouche a 6 ²patte$.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800" dirty="0">
                <a:latin typeface="Cursive standard" pitchFamily="2" charset="0"/>
              </a:rPr>
              <a:t>ombien y a-t-il de ²patte$ ²pour 4 mouche$ ?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8" t="10396" r="14487"/>
          <a:stretch/>
        </p:blipFill>
        <p:spPr bwMode="auto">
          <a:xfrm>
            <a:off x="8834622" y="4127312"/>
            <a:ext cx="1576793" cy="151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39" y="6593643"/>
            <a:ext cx="612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417545" y="7201803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Mozart</a:t>
            </a: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6619537"/>
            <a:ext cx="61483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11467380" y="6817815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Relaxation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9764725" y="7183118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Relaxation</a:t>
            </a:r>
          </a:p>
        </p:txBody>
      </p:sp>
    </p:spTree>
    <p:extLst>
      <p:ext uri="{BB962C8B-B14F-4D97-AF65-F5344CB8AC3E}">
        <p14:creationId xmlns:p14="http://schemas.microsoft.com/office/powerpoint/2010/main" val="200310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1692" r="19647" b="30453"/>
          <a:stretch/>
        </p:blipFill>
        <p:spPr bwMode="auto">
          <a:xfrm>
            <a:off x="8314913" y="866899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1692" r="19647" b="30453"/>
          <a:stretch/>
        </p:blipFill>
        <p:spPr bwMode="auto">
          <a:xfrm>
            <a:off x="2717822" y="767414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6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5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693061"/>
            <a:ext cx="4752528" cy="40317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4" y="1790962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908186" y="939595"/>
            <a:ext cx="1001088" cy="73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5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6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863" y="5811056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84" y="1816843"/>
            <a:ext cx="612070" cy="86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 t="4467" r="1056" b="3256"/>
          <a:stretch/>
        </p:blipFill>
        <p:spPr bwMode="auto">
          <a:xfrm>
            <a:off x="1408730" y="2249178"/>
            <a:ext cx="3433094" cy="132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336558" y="4217139"/>
            <a:ext cx="46984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600" dirty="0">
                <a:latin typeface="Cursive standard" pitchFamily="2" charset="0"/>
              </a:rPr>
              <a:t>ombien chaque grenouille </a:t>
            </a:r>
            <a:r>
              <a:rPr lang="fr-FR" sz="2600" dirty="0" err="1">
                <a:latin typeface="Cursive standard" pitchFamily="2" charset="0"/>
              </a:rPr>
              <a:t>doit-elle</a:t>
            </a:r>
            <a:r>
              <a:rPr lang="fr-FR" sz="2600" dirty="0">
                <a:latin typeface="Cursive standard" pitchFamily="2" charset="0"/>
              </a:rPr>
              <a:t> attraper de mouche$ ²pour en avoir autant que la ²première ?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27" b="5707"/>
          <a:stretch/>
        </p:blipFill>
        <p:spPr bwMode="auto">
          <a:xfrm>
            <a:off x="2130152" y="3369576"/>
            <a:ext cx="451598" cy="30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r="5904" b="13488"/>
          <a:stretch/>
        </p:blipFill>
        <p:spPr bwMode="auto">
          <a:xfrm>
            <a:off x="1244862" y="3382094"/>
            <a:ext cx="409557" cy="27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27" b="5707"/>
          <a:stretch/>
        </p:blipFill>
        <p:spPr bwMode="auto">
          <a:xfrm>
            <a:off x="1674292" y="3366861"/>
            <a:ext cx="451598" cy="30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71"/>
          <p:cNvSpPr/>
          <p:nvPr/>
        </p:nvSpPr>
        <p:spPr>
          <a:xfrm rot="16200000">
            <a:off x="10044349" y="6880274"/>
            <a:ext cx="11578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Chasse d’eau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913" y="2441283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ZoneTexte 72"/>
          <p:cNvSpPr txBox="1"/>
          <p:nvPr/>
        </p:nvSpPr>
        <p:spPr>
          <a:xfrm>
            <a:off x="4160634" y="7156445"/>
            <a:ext cx="931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flute de pan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462" y="6588943"/>
            <a:ext cx="6086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465" y="6579247"/>
            <a:ext cx="612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ZoneTexte 73"/>
          <p:cNvSpPr txBox="1"/>
          <p:nvPr/>
        </p:nvSpPr>
        <p:spPr>
          <a:xfrm>
            <a:off x="9523164" y="7156445"/>
            <a:ext cx="9769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La pêche au trésor</a:t>
            </a:r>
          </a:p>
        </p:txBody>
      </p:sp>
    </p:spTree>
    <p:extLst>
      <p:ext uri="{BB962C8B-B14F-4D97-AF65-F5344CB8AC3E}">
        <p14:creationId xmlns:p14="http://schemas.microsoft.com/office/powerpoint/2010/main" val="151286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1692" r="19647" b="30453"/>
          <a:stretch/>
        </p:blipFill>
        <p:spPr bwMode="auto">
          <a:xfrm>
            <a:off x="8203639" y="832936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1692" r="19647" b="30453"/>
          <a:stretch/>
        </p:blipFill>
        <p:spPr bwMode="auto">
          <a:xfrm>
            <a:off x="2850564" y="855496"/>
            <a:ext cx="1828622" cy="65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229090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7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8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10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9301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67936" y="1808375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951246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9</a:t>
            </a: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10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5724210" y="2351841"/>
            <a:ext cx="46630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Script cole" panose="00000400000000000000" pitchFamily="2" charset="0"/>
              </a:rPr>
              <a:t>        </a:t>
            </a:r>
            <a:r>
              <a:rPr lang="fr-FR" sz="2800" dirty="0">
                <a:latin typeface="Script cole" panose="00000400000000000000" pitchFamily="2" charset="0"/>
              </a:rPr>
              <a:t>J</a:t>
            </a:r>
            <a:r>
              <a:rPr lang="fr-FR" sz="2800" dirty="0">
                <a:latin typeface="Cursive standard" pitchFamily="2" charset="0"/>
              </a:rPr>
              <a:t>e ²$ui$ une minuscule ²petite fille. </a:t>
            </a:r>
          </a:p>
          <a:p>
            <a:r>
              <a:rPr lang="fr-FR" sz="2800" dirty="0">
                <a:latin typeface="Script cole" panose="00000400000000000000" pitchFamily="2" charset="0"/>
              </a:rPr>
              <a:t>J’</a:t>
            </a:r>
            <a:r>
              <a:rPr lang="fr-FR" sz="2800" dirty="0">
                <a:latin typeface="Cursive standard" pitchFamily="2" charset="0"/>
              </a:rPr>
              <a:t>ai été enlevée ²par une grenouille et ²je me ²sui$ réfugiée chez ²la souri$ de$ champ$.</a:t>
            </a:r>
          </a:p>
          <a:p>
            <a:r>
              <a:rPr lang="fr-FR" sz="2800" dirty="0">
                <a:latin typeface="Script cole" panose="00000400000000000000" pitchFamily="2" charset="0"/>
              </a:rPr>
              <a:t>Q</a:t>
            </a:r>
            <a:r>
              <a:rPr lang="fr-FR" sz="2800" dirty="0">
                <a:latin typeface="Cursive standard" pitchFamily="2" charset="0"/>
              </a:rPr>
              <a:t>ui sui$-²je ?</a:t>
            </a:r>
          </a:p>
        </p:txBody>
      </p:sp>
      <p:pic>
        <p:nvPicPr>
          <p:cNvPr id="44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57" y="2134742"/>
            <a:ext cx="3078879" cy="96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450156" y="3680620"/>
            <a:ext cx="46421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600" dirty="0">
                <a:latin typeface="Cursive standard" pitchFamily="2" charset="0"/>
              </a:rPr>
              <a:t>l y a 3 ²pomme$.</a:t>
            </a:r>
          </a:p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600" dirty="0">
                <a:latin typeface="Cursive standard" pitchFamily="2" charset="0"/>
              </a:rPr>
              <a:t>lle$ ²sont ²jaune$ ou rouge$.</a:t>
            </a:r>
          </a:p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600" dirty="0">
                <a:latin typeface="Cursive standard" pitchFamily="2" charset="0"/>
              </a:rPr>
              <a:t>l y a 2 ²pomme$ ²jaune$.</a:t>
            </a:r>
          </a:p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600" dirty="0">
                <a:latin typeface="Cursive standard" pitchFamily="2" charset="0"/>
              </a:rPr>
              <a:t>ombien de ²pomme$ sont rouge$ 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281" b="87359" l="1567" r="92363">
                        <a14:foregroundMark x1="30875" y1="83074" x2="30875" y2="83074"/>
                        <a14:foregroundMark x1="36488" y1="78147" x2="36488" y2="78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729" b="12920"/>
          <a:stretch/>
        </p:blipFill>
        <p:spPr>
          <a:xfrm>
            <a:off x="8675824" y="4518620"/>
            <a:ext cx="1524777" cy="1084290"/>
          </a:xfrm>
          <a:prstGeom prst="rect">
            <a:avLst/>
          </a:prstGeom>
        </p:spPr>
      </p:pic>
      <p:sp>
        <p:nvSpPr>
          <p:cNvPr id="62" name="ZoneTexte 61"/>
          <p:cNvSpPr txBox="1"/>
          <p:nvPr/>
        </p:nvSpPr>
        <p:spPr>
          <a:xfrm>
            <a:off x="4375873" y="7164606"/>
            <a:ext cx="688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Bach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010" y="6572682"/>
            <a:ext cx="60803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987" y="6588944"/>
            <a:ext cx="6086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ZoneTexte 63"/>
          <p:cNvSpPr txBox="1"/>
          <p:nvPr/>
        </p:nvSpPr>
        <p:spPr>
          <a:xfrm>
            <a:off x="9731987" y="7169947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Relaxation</a:t>
            </a:r>
          </a:p>
        </p:txBody>
      </p:sp>
    </p:spTree>
    <p:extLst>
      <p:ext uri="{BB962C8B-B14F-4D97-AF65-F5344CB8AC3E}">
        <p14:creationId xmlns:p14="http://schemas.microsoft.com/office/powerpoint/2010/main" val="2212331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1692" r="19647" b="30453"/>
          <a:stretch/>
        </p:blipFill>
        <p:spPr bwMode="auto">
          <a:xfrm>
            <a:off x="8414180" y="836555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1692" r="19647" b="30453"/>
          <a:stretch/>
        </p:blipFill>
        <p:spPr bwMode="auto">
          <a:xfrm>
            <a:off x="2793279" y="787629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13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12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0" y="1797422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808851" y="942693"/>
            <a:ext cx="1100423" cy="80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82927" y="104174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12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13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84" y="1816843"/>
            <a:ext cx="612070" cy="86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32" y="1887354"/>
            <a:ext cx="2018067" cy="20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ZoneTexte 60"/>
          <p:cNvSpPr txBox="1"/>
          <p:nvPr/>
        </p:nvSpPr>
        <p:spPr>
          <a:xfrm>
            <a:off x="393357" y="3955323"/>
            <a:ext cx="45848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sz="2600" dirty="0">
                <a:latin typeface="Cursive standard" pitchFamily="2" charset="0"/>
              </a:rPr>
              <a:t>ulien a 5 an$.</a:t>
            </a:r>
          </a:p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2600" dirty="0">
                <a:latin typeface="Cursive standard" pitchFamily="2" charset="0"/>
              </a:rPr>
              <a:t>a sœur, 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600" dirty="0">
                <a:latin typeface="Cursive standard" pitchFamily="2" charset="0"/>
              </a:rPr>
              <a:t>ou, a 2 an$ de </a:t>
            </a:r>
            <a:r>
              <a:rPr lang="fr-FR" sz="2600" dirty="0" err="1">
                <a:latin typeface="Cursive standard" pitchFamily="2" charset="0"/>
              </a:rPr>
              <a:t>moin</a:t>
            </a:r>
            <a:r>
              <a:rPr lang="fr-FR" sz="2600" dirty="0">
                <a:latin typeface="Cursive standard" pitchFamily="2" charset="0"/>
              </a:rPr>
              <a:t>$ que lui.</a:t>
            </a:r>
          </a:p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fr-FR" sz="2600" dirty="0">
                <a:latin typeface="Cursive standard" pitchFamily="2" charset="0"/>
              </a:rPr>
              <a:t>uel est l’âge de 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600" dirty="0">
                <a:latin typeface="Cursive standard" pitchFamily="2" charset="0"/>
              </a:rPr>
              <a:t>ou ?</a:t>
            </a:r>
          </a:p>
        </p:txBody>
      </p:sp>
      <p:sp>
        <p:nvSpPr>
          <p:cNvPr id="64" name="Rectangle 63"/>
          <p:cNvSpPr/>
          <p:nvPr/>
        </p:nvSpPr>
        <p:spPr>
          <a:xfrm rot="16200000">
            <a:off x="10044349" y="6852514"/>
            <a:ext cx="11578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Vaches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50" y="2573033"/>
            <a:ext cx="2194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ZoneTexte 64"/>
          <p:cNvSpPr txBox="1"/>
          <p:nvPr/>
        </p:nvSpPr>
        <p:spPr>
          <a:xfrm>
            <a:off x="3945291" y="7156445"/>
            <a:ext cx="11470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Musiques du monde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92" y="6566266"/>
            <a:ext cx="61483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18" y="6588943"/>
            <a:ext cx="61483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ZoneTexte 65"/>
          <p:cNvSpPr txBox="1"/>
          <p:nvPr/>
        </p:nvSpPr>
        <p:spPr>
          <a:xfrm>
            <a:off x="9356717" y="7187119"/>
            <a:ext cx="11470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La voix de Perle</a:t>
            </a:r>
          </a:p>
        </p:txBody>
      </p:sp>
    </p:spTree>
    <p:extLst>
      <p:ext uri="{BB962C8B-B14F-4D97-AF65-F5344CB8AC3E}">
        <p14:creationId xmlns:p14="http://schemas.microsoft.com/office/powerpoint/2010/main" val="151286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1692" r="19647" b="30453"/>
          <a:stretch/>
        </p:blipFill>
        <p:spPr bwMode="auto">
          <a:xfrm>
            <a:off x="8192923" y="823412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1692" r="19647" b="30453"/>
          <a:stretch/>
        </p:blipFill>
        <p:spPr bwMode="auto">
          <a:xfrm>
            <a:off x="2915799" y="861158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2276742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16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17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8159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72185" y="1795416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060481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16</a:t>
            </a: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796845" y="748270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17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8973801" y="7573009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Script cole" panose="00000400000000000000" pitchFamily="2" charset="0"/>
              </a:rPr>
              <a:t>…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²en ²lune de miel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5772185" y="2233990"/>
            <a:ext cx="4570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Script cole" panose="00000400000000000000" pitchFamily="2" charset="0"/>
              </a:rPr>
              <a:t>        J</a:t>
            </a:r>
            <a:r>
              <a:rPr lang="fr-FR" sz="3200" dirty="0">
                <a:latin typeface="Cursive standard" pitchFamily="2" charset="0"/>
              </a:rPr>
              <a:t>e ²sui$ ²une vraie ²princesse.</a:t>
            </a:r>
          </a:p>
          <a:p>
            <a:r>
              <a:rPr lang="fr-FR" sz="3200" dirty="0">
                <a:latin typeface="Script cole" panose="00000400000000000000" pitchFamily="2" charset="0"/>
              </a:rPr>
              <a:t>J’</a:t>
            </a:r>
            <a:r>
              <a:rPr lang="fr-FR" sz="3200" dirty="0">
                <a:latin typeface="Cursive standard" pitchFamily="2" charset="0"/>
              </a:rPr>
              <a:t>ai ²passé une ²trè$ mauvaise nuit et ²j’ai ²le </a:t>
            </a:r>
            <a:r>
              <a:rPr lang="fr-FR" sz="3200" dirty="0" err="1">
                <a:latin typeface="Cursive standard" pitchFamily="2" charset="0"/>
              </a:rPr>
              <a:t>corp</a:t>
            </a:r>
            <a:r>
              <a:rPr lang="fr-FR" sz="3200" dirty="0">
                <a:latin typeface="Cursive standard" pitchFamily="2" charset="0"/>
              </a:rPr>
              <a:t>$ ²tout endolori.</a:t>
            </a:r>
          </a:p>
          <a:p>
            <a:r>
              <a:rPr lang="fr-FR" sz="3200" dirty="0">
                <a:latin typeface="Script cole" panose="00000400000000000000" pitchFamily="2" charset="0"/>
              </a:rPr>
              <a:t>Q</a:t>
            </a:r>
            <a:r>
              <a:rPr lang="fr-FR" sz="3200" dirty="0">
                <a:latin typeface="Cursive standard" pitchFamily="2" charset="0"/>
              </a:rPr>
              <a:t>ui ²sui$-²je ?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57"/>
          <a:stretch/>
        </p:blipFill>
        <p:spPr bwMode="auto">
          <a:xfrm>
            <a:off x="1124051" y="1964241"/>
            <a:ext cx="3630885" cy="201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351864" y="4388426"/>
            <a:ext cx="45848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600" dirty="0">
                <a:latin typeface="Cursive standard" pitchFamily="2" charset="0"/>
              </a:rPr>
              <a:t>ombien ²faut-il de chaussure$ ²pour ²tou$ ²le$ enfant$?</a:t>
            </a:r>
          </a:p>
        </p:txBody>
      </p:sp>
      <p:sp>
        <p:nvSpPr>
          <p:cNvPr id="3" name="Rectangle 2"/>
          <p:cNvSpPr/>
          <p:nvPr/>
        </p:nvSpPr>
        <p:spPr>
          <a:xfrm>
            <a:off x="3310395" y="3975034"/>
            <a:ext cx="10422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 dirty="0"/>
              <a:t>https://www.mysticlolly.fr/</a:t>
            </a:r>
          </a:p>
        </p:txBody>
      </p:sp>
      <p:pic>
        <p:nvPicPr>
          <p:cNvPr id="44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432" y="4470395"/>
            <a:ext cx="1392482" cy="109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69" y="6552606"/>
            <a:ext cx="61597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ZoneTexte 61"/>
          <p:cNvSpPr txBox="1"/>
          <p:nvPr/>
        </p:nvSpPr>
        <p:spPr>
          <a:xfrm>
            <a:off x="4375873" y="7164606"/>
            <a:ext cx="688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Händel</a:t>
            </a:r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915" y="6588944"/>
            <a:ext cx="61483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ZoneTexte 63"/>
          <p:cNvSpPr txBox="1"/>
          <p:nvPr/>
        </p:nvSpPr>
        <p:spPr>
          <a:xfrm>
            <a:off x="9731987" y="7169947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Relaxation</a:t>
            </a:r>
          </a:p>
        </p:txBody>
      </p:sp>
    </p:spTree>
    <p:extLst>
      <p:ext uri="{BB962C8B-B14F-4D97-AF65-F5344CB8AC3E}">
        <p14:creationId xmlns:p14="http://schemas.microsoft.com/office/powerpoint/2010/main" val="2212331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1692" r="19647" b="30453"/>
          <a:stretch/>
        </p:blipFill>
        <p:spPr bwMode="auto">
          <a:xfrm>
            <a:off x="8422263" y="823412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1692" r="19647" b="30453"/>
          <a:stretch/>
        </p:blipFill>
        <p:spPr bwMode="auto">
          <a:xfrm>
            <a:off x="2842315" y="759939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20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19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7" y="1810859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906053" y="925871"/>
            <a:ext cx="1076865" cy="79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2065800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19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22738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84" y="1816843"/>
            <a:ext cx="612070" cy="86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70104" y="2710816"/>
            <a:ext cx="4424600" cy="127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306140" y="4334767"/>
            <a:ext cx="475252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fr-FR" sz="1900" dirty="0">
                <a:latin typeface="Cursive standard" pitchFamily="2" charset="0"/>
              </a:rPr>
              <a:t>n ²singe a mangé 16 banane$ en 4 ²jour$. </a:t>
            </a:r>
          </a:p>
          <a:p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900" dirty="0">
                <a:latin typeface="Cursive standard" pitchFamily="2" charset="0"/>
              </a:rPr>
              <a:t>l en a mangé ²le même nombre chaque ²jour.</a:t>
            </a:r>
          </a:p>
          <a:p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900" dirty="0">
                <a:latin typeface="Cursive standard" pitchFamily="2" charset="0"/>
              </a:rPr>
              <a:t>ombien a-t-il mangé de ²banane$ ²par ²jour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52" y="2542163"/>
            <a:ext cx="2132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 rot="16200000">
            <a:off x="10044349" y="6852514"/>
            <a:ext cx="11578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Pomme croquée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78" y="6588943"/>
            <a:ext cx="6086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4375873" y="7164606"/>
            <a:ext cx="688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Jazz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97" y="6552606"/>
            <a:ext cx="61597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9381233" y="7159975"/>
            <a:ext cx="10524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La fiancée de l’hiver</a:t>
            </a:r>
          </a:p>
        </p:txBody>
      </p:sp>
    </p:spTree>
    <p:extLst>
      <p:ext uri="{BB962C8B-B14F-4D97-AF65-F5344CB8AC3E}">
        <p14:creationId xmlns:p14="http://schemas.microsoft.com/office/powerpoint/2010/main" val="1512866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188891"/>
              </p:ext>
            </p:extLst>
          </p:nvPr>
        </p:nvGraphicFramePr>
        <p:xfrm>
          <a:off x="306140" y="3852639"/>
          <a:ext cx="1008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Vivaldi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Tchaïkovski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Bach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Händel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710267"/>
              </p:ext>
            </p:extLst>
          </p:nvPr>
        </p:nvGraphicFramePr>
        <p:xfrm>
          <a:off x="2810396" y="151680"/>
          <a:ext cx="756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Mozart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Beethoven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Chopin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218" name="Picture 2" descr="C:\Users\Nathalie\AppData\Local\Microsoft\Windows\INetCache\IE\R7CN3XAD\musical-notes-763190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33" y="324247"/>
            <a:ext cx="2416606" cy="322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96" y="2106388"/>
            <a:ext cx="144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84" y="2127447"/>
            <a:ext cx="145333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206" y="2127447"/>
            <a:ext cx="142533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66" y="5868863"/>
            <a:ext cx="1448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78" y="5868863"/>
            <a:ext cx="1430666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37" y="5868863"/>
            <a:ext cx="1430666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469" y="5868863"/>
            <a:ext cx="1449341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78" y="468263"/>
            <a:ext cx="127420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29" y="468263"/>
            <a:ext cx="1163171" cy="139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74"/>
          <a:stretch/>
        </p:blipFill>
        <p:spPr bwMode="auto">
          <a:xfrm>
            <a:off x="8353927" y="468263"/>
            <a:ext cx="1483813" cy="141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t="5578" r="5994" b="7863"/>
          <a:stretch/>
        </p:blipFill>
        <p:spPr bwMode="auto">
          <a:xfrm>
            <a:off x="987196" y="4140671"/>
            <a:ext cx="1210940" cy="145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65" y="4140671"/>
            <a:ext cx="1139891" cy="145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141" y="4140672"/>
            <a:ext cx="1119619" cy="145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21"/>
          <a:stretch/>
        </p:blipFill>
        <p:spPr bwMode="auto">
          <a:xfrm>
            <a:off x="8401006" y="4155880"/>
            <a:ext cx="1511734" cy="140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73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116690"/>
              </p:ext>
            </p:extLst>
          </p:nvPr>
        </p:nvGraphicFramePr>
        <p:xfrm>
          <a:off x="306140" y="4428703"/>
          <a:ext cx="10080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0000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689660"/>
              </p:ext>
            </p:extLst>
          </p:nvPr>
        </p:nvGraphicFramePr>
        <p:xfrm>
          <a:off x="2718125" y="828303"/>
          <a:ext cx="75600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000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42" name="Picture 2" descr="C:\Users\Nathalie\AppData\Local\Microsoft\Windows\INetCache\IE\VPLE3MJ3\zen_stones_by_undeadstawa-d36h8mn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56879" y="684287"/>
            <a:ext cx="2209524" cy="24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444" y="1188343"/>
            <a:ext cx="180833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1188343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12" y="1188343"/>
            <a:ext cx="181833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3" y="4860751"/>
            <a:ext cx="178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167" y="4860751"/>
            <a:ext cx="182001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48" y="4879230"/>
            <a:ext cx="179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108" y="4860751"/>
            <a:ext cx="180833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0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386298"/>
              </p:ext>
            </p:extLst>
          </p:nvPr>
        </p:nvGraphicFramePr>
        <p:xfrm>
          <a:off x="306140" y="3852639"/>
          <a:ext cx="1008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harpe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Flute de pan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Musique du monde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Jazz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819400"/>
              </p:ext>
            </p:extLst>
          </p:nvPr>
        </p:nvGraphicFramePr>
        <p:xfrm>
          <a:off x="2810396" y="151680"/>
          <a:ext cx="756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violon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guitare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piano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" descr="C:\Users\Nathalie\AppData\Local\Microsoft\Windows\INetCache\IE\R7CN3XAD\musical-notes-763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321554"/>
            <a:ext cx="2402737" cy="32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025" y="2142495"/>
            <a:ext cx="1424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48" y="2142495"/>
            <a:ext cx="1464021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733" y="2174090"/>
            <a:ext cx="1424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76" y="5868863"/>
            <a:ext cx="144800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39" y="5866754"/>
            <a:ext cx="1432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825" y="5868863"/>
            <a:ext cx="1446666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179" y="5860453"/>
            <a:ext cx="1432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86" y="280609"/>
            <a:ext cx="2202306" cy="149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4955">
            <a:off x="5627936" y="127554"/>
            <a:ext cx="1729176" cy="172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897" y="440973"/>
            <a:ext cx="1523672" cy="148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88" y="4140671"/>
            <a:ext cx="1138985" cy="145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986" y="4310880"/>
            <a:ext cx="1134906" cy="111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56" y="4244004"/>
            <a:ext cx="1482181" cy="12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201" y="4334361"/>
            <a:ext cx="2065363" cy="115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58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8307480" y="881092"/>
            <a:ext cx="1900308" cy="61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2648332" y="810335"/>
            <a:ext cx="1900308" cy="61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8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7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882752" y="971413"/>
            <a:ext cx="973389" cy="7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7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8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06140" y="1719934"/>
            <a:ext cx="4752528" cy="400491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5634732" y="1719934"/>
            <a:ext cx="4752528" cy="400491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 rot="16200000">
            <a:off x="10274466" y="7090437"/>
            <a:ext cx="694732" cy="214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abeilles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68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0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84" y="1816843"/>
            <a:ext cx="612070" cy="86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74"/>
          <a:stretch/>
        </p:blipFill>
        <p:spPr bwMode="auto">
          <a:xfrm>
            <a:off x="1909274" y="1981425"/>
            <a:ext cx="1785989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695263" y="1896683"/>
            <a:ext cx="877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93867" y="3649732"/>
            <a:ext cx="45838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800" dirty="0">
                <a:latin typeface="Cursive standard" pitchFamily="2" charset="0"/>
              </a:rPr>
              <a:t>l y a 12 canard$ en tout. </a:t>
            </a:r>
          </a:p>
          <a:p>
            <a:r>
              <a:rPr lang="fr-FR" sz="2800" dirty="0">
                <a:latin typeface="Cursive standard" pitchFamily="2" charset="0"/>
              </a:rPr>
              <a:t>4 ²sont en train de nager.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800" dirty="0">
                <a:latin typeface="Cursive standard" pitchFamily="2" charset="0"/>
              </a:rPr>
              <a:t>ombien de canard$ ²sont ²hor$ de ²l’eau ?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826" y="2452641"/>
            <a:ext cx="2166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09" y="6585811"/>
            <a:ext cx="6052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457209" y="7156445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violon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4072">
            <a:off x="12458534" y="3922644"/>
            <a:ext cx="6052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ZoneTexte 49"/>
          <p:cNvSpPr txBox="1"/>
          <p:nvPr/>
        </p:nvSpPr>
        <p:spPr>
          <a:xfrm rot="2524072">
            <a:off x="12346560" y="4521805"/>
            <a:ext cx="843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Robin des bois</a:t>
            </a:r>
          </a:p>
        </p:txBody>
      </p: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501" y="6598081"/>
            <a:ext cx="6018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9515247" y="7187119"/>
            <a:ext cx="11001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Le soleil et la lune</a:t>
            </a:r>
          </a:p>
        </p:txBody>
      </p:sp>
    </p:spTree>
    <p:extLst>
      <p:ext uri="{BB962C8B-B14F-4D97-AF65-F5344CB8AC3E}">
        <p14:creationId xmlns:p14="http://schemas.microsoft.com/office/powerpoint/2010/main" val="302074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8202639" y="836562"/>
            <a:ext cx="2032481" cy="66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2773606" y="858296"/>
            <a:ext cx="2015672" cy="6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2282652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11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9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12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980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  <a:extLst/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951246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11</a:t>
            </a: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12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9218879" y="7813079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… le$ ²sou$ marin$</a:t>
            </a:r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67936" y="1799346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ZoneTexte 53"/>
          <p:cNvSpPr txBox="1"/>
          <p:nvPr/>
        </p:nvSpPr>
        <p:spPr>
          <a:xfrm>
            <a:off x="5634732" y="2500489"/>
            <a:ext cx="47542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Script cole" panose="00000400000000000000" pitchFamily="2" charset="0"/>
              </a:rPr>
              <a:t>         J</a:t>
            </a:r>
            <a:r>
              <a:rPr lang="fr-FR" sz="2800" dirty="0">
                <a:latin typeface="Cursive standard" pitchFamily="2" charset="0"/>
              </a:rPr>
              <a:t>e ²sui$ une ²princesse. </a:t>
            </a:r>
            <a:r>
              <a:rPr lang="fr-FR" sz="2800" dirty="0">
                <a:latin typeface="Script cole" panose="00000400000000000000" pitchFamily="2" charset="0"/>
                <a:cs typeface="Arial" panose="020B0604020202020204" pitchFamily="34" charset="0"/>
              </a:rPr>
              <a:t>J</a:t>
            </a:r>
            <a:r>
              <a:rPr lang="fr-FR" sz="2800" dirty="0">
                <a:latin typeface="Cursive standard" pitchFamily="2" charset="0"/>
              </a:rPr>
              <a:t>’ai fait une ²promesse à un animal qui m’a aidé à récupérer un objet qui me tenait à cœur.</a:t>
            </a:r>
          </a:p>
          <a:p>
            <a:r>
              <a:rPr lang="fr-FR" sz="2800" dirty="0">
                <a:latin typeface="Script cole" panose="00000400000000000000" pitchFamily="2" charset="0"/>
              </a:rPr>
              <a:t>Q</a:t>
            </a:r>
            <a:r>
              <a:rPr lang="fr-FR" sz="2800" dirty="0">
                <a:latin typeface="Cursive standard" pitchFamily="2" charset="0"/>
              </a:rPr>
              <a:t>ui ²sui$-²je ?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33"/>
          <a:stretch/>
        </p:blipFill>
        <p:spPr bwMode="auto">
          <a:xfrm rot="5400000">
            <a:off x="2060573" y="1547937"/>
            <a:ext cx="1883217" cy="274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435839" y="4260403"/>
            <a:ext cx="4583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sz="2800" dirty="0">
                <a:latin typeface="Cursive standard" pitchFamily="2" charset="0"/>
              </a:rPr>
              <a:t>ade a 12 ²bouton$.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800" dirty="0">
                <a:latin typeface="Cursive standard" pitchFamily="2" charset="0"/>
              </a:rPr>
              <a:t>lle en donne 6 à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800" dirty="0" err="1">
                <a:latin typeface="Cursive standard" pitchFamily="2" charset="0"/>
              </a:rPr>
              <a:t>athi</a:t>
            </a:r>
            <a:r>
              <a:rPr lang="fr-FR" sz="2800" dirty="0">
                <a:latin typeface="Cursive standard" pitchFamily="2" charset="0"/>
              </a:rPr>
              <a:t>$.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800" dirty="0">
                <a:latin typeface="Cursive standard" pitchFamily="2" charset="0"/>
              </a:rPr>
              <a:t>ombien ²lui en reste-t-il ?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628" y="4515464"/>
            <a:ext cx="821953" cy="81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79" y="6659839"/>
            <a:ext cx="581334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ZoneTexte 65"/>
          <p:cNvSpPr txBox="1"/>
          <p:nvPr/>
        </p:nvSpPr>
        <p:spPr>
          <a:xfrm>
            <a:off x="4417545" y="7201803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Beethoven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939" y="6619537"/>
            <a:ext cx="612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ZoneTexte 67"/>
          <p:cNvSpPr txBox="1"/>
          <p:nvPr/>
        </p:nvSpPr>
        <p:spPr>
          <a:xfrm>
            <a:off x="9759327" y="7200695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Relaxation</a:t>
            </a:r>
          </a:p>
        </p:txBody>
      </p:sp>
    </p:spTree>
    <p:extLst>
      <p:ext uri="{BB962C8B-B14F-4D97-AF65-F5344CB8AC3E}">
        <p14:creationId xmlns:p14="http://schemas.microsoft.com/office/powerpoint/2010/main" val="108687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8370821" y="864340"/>
            <a:ext cx="2015672" cy="6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2715241" y="786528"/>
            <a:ext cx="2015672" cy="6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15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14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8159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693061"/>
            <a:ext cx="4752528" cy="40317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817178" y="977005"/>
            <a:ext cx="973389" cy="7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14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15</a:t>
            </a:r>
          </a:p>
        </p:txBody>
      </p:sp>
      <p:pic>
        <p:nvPicPr>
          <p:cNvPr id="50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2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84" y="1816843"/>
            <a:ext cx="612070" cy="86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183" y="2015662"/>
            <a:ext cx="3061485" cy="18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ZoneTexte 64"/>
          <p:cNvSpPr txBox="1"/>
          <p:nvPr/>
        </p:nvSpPr>
        <p:spPr>
          <a:xfrm>
            <a:off x="393867" y="4170043"/>
            <a:ext cx="4583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800" dirty="0">
                <a:latin typeface="Cursive standard" pitchFamily="2" charset="0"/>
              </a:rPr>
              <a:t>l y a 8 ballon$ à ²partager équitablement entre 2 enfant$.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800" dirty="0">
                <a:latin typeface="Cursive standard" pitchFamily="2" charset="0"/>
              </a:rPr>
              <a:t>ombien chacun en reçoit-il ?</a:t>
            </a:r>
          </a:p>
        </p:txBody>
      </p:sp>
      <p:sp>
        <p:nvSpPr>
          <p:cNvPr id="68" name="Rectangle 67"/>
          <p:cNvSpPr/>
          <p:nvPr/>
        </p:nvSpPr>
        <p:spPr>
          <a:xfrm rot="16200000">
            <a:off x="10291285" y="7100302"/>
            <a:ext cx="694732" cy="214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Éternuer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77" y="2510838"/>
            <a:ext cx="2194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ZoneTexte 68"/>
          <p:cNvSpPr txBox="1"/>
          <p:nvPr/>
        </p:nvSpPr>
        <p:spPr>
          <a:xfrm>
            <a:off x="4407568" y="7156445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guitare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09" y="6575856"/>
            <a:ext cx="622209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165" y="6606943"/>
            <a:ext cx="612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ZoneTexte 69"/>
          <p:cNvSpPr txBox="1"/>
          <p:nvPr/>
        </p:nvSpPr>
        <p:spPr>
          <a:xfrm>
            <a:off x="9595172" y="7203181"/>
            <a:ext cx="843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Conte africain</a:t>
            </a:r>
          </a:p>
        </p:txBody>
      </p:sp>
    </p:spTree>
    <p:extLst>
      <p:ext uri="{BB962C8B-B14F-4D97-AF65-F5344CB8AC3E}">
        <p14:creationId xmlns:p14="http://schemas.microsoft.com/office/powerpoint/2010/main" val="376778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8149347" y="815813"/>
            <a:ext cx="2046182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2743096" y="848360"/>
            <a:ext cx="2046182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16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19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286267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18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27802"/>
            <a:ext cx="4752528" cy="399704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solidFill>
            <a:srgbClr val="FFB66D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20199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50133" y="1809145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951246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18</a:t>
            </a: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19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ZoneTexte 56"/>
          <p:cNvSpPr txBox="1"/>
          <p:nvPr/>
        </p:nvSpPr>
        <p:spPr>
          <a:xfrm>
            <a:off x="5716529" y="2275245"/>
            <a:ext cx="46109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Script cole" panose="00000400000000000000" pitchFamily="2" charset="0"/>
              </a:rPr>
              <a:t>        J</a:t>
            </a:r>
            <a:r>
              <a:rPr lang="fr-FR" sz="3200" dirty="0">
                <a:latin typeface="Cursive standard" pitchFamily="2" charset="0"/>
              </a:rPr>
              <a:t>e ²sui$ un animal</a:t>
            </a:r>
            <a:r>
              <a:rPr lang="fr-FR" sz="3200" dirty="0">
                <a:latin typeface="Script cole" panose="00000400000000000000" pitchFamily="2" charset="0"/>
              </a:rPr>
              <a:t>.</a:t>
            </a:r>
          </a:p>
          <a:p>
            <a:r>
              <a:rPr lang="fr-FR" sz="3200" dirty="0">
                <a:latin typeface="Script cole" panose="00000400000000000000" pitchFamily="2" charset="0"/>
              </a:rPr>
              <a:t>J</a:t>
            </a:r>
            <a:r>
              <a:rPr lang="fr-FR" sz="3200" dirty="0">
                <a:latin typeface="Cursive standard" pitchFamily="2" charset="0"/>
              </a:rPr>
              <a:t>e ²sui$ très malin et ²j’ai aidé mon maitre à épouser une ²princesse.</a:t>
            </a:r>
          </a:p>
          <a:p>
            <a:r>
              <a:rPr lang="fr-FR" sz="3200" dirty="0">
                <a:latin typeface="Script cole" panose="00000400000000000000" pitchFamily="2" charset="0"/>
              </a:rPr>
              <a:t>Q</a:t>
            </a:r>
            <a:r>
              <a:rPr lang="fr-FR" sz="3200" dirty="0">
                <a:latin typeface="Cursive standard" pitchFamily="2" charset="0"/>
              </a:rPr>
              <a:t>ui ²sui$-²je ?</a:t>
            </a:r>
          </a:p>
        </p:txBody>
      </p:sp>
      <p:pic>
        <p:nvPicPr>
          <p:cNvPr id="58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33" y="1971074"/>
            <a:ext cx="759144" cy="9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51" y="1970801"/>
            <a:ext cx="759144" cy="9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56" y="1963911"/>
            <a:ext cx="759144" cy="9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75" y="1963911"/>
            <a:ext cx="759144" cy="9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722" y="2971355"/>
            <a:ext cx="759144" cy="9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07" y="2984055"/>
            <a:ext cx="759144" cy="9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29" y="2971355"/>
            <a:ext cx="759144" cy="9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ZoneTexte 65"/>
          <p:cNvSpPr txBox="1"/>
          <p:nvPr/>
        </p:nvSpPr>
        <p:spPr>
          <a:xfrm>
            <a:off x="393866" y="4170043"/>
            <a:ext cx="46984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sz="2600" dirty="0">
                <a:latin typeface="Cursive standard" pitchFamily="2" charset="0"/>
              </a:rPr>
              <a:t>ule$ a 7 timbre$.</a:t>
            </a:r>
          </a:p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600" dirty="0">
                <a:latin typeface="Cursive standard" pitchFamily="2" charset="0"/>
              </a:rPr>
              <a:t>l en rachète 4</a:t>
            </a:r>
          </a:p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600" dirty="0">
                <a:latin typeface="Cursive standard" pitchFamily="2" charset="0"/>
              </a:rPr>
              <a:t>ombien en a-t-il maintenant 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237" y="4092586"/>
            <a:ext cx="1843292" cy="153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ZoneTexte 68"/>
          <p:cNvSpPr txBox="1"/>
          <p:nvPr/>
        </p:nvSpPr>
        <p:spPr>
          <a:xfrm>
            <a:off x="4417545" y="7201803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Chopin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01" y="6625164"/>
            <a:ext cx="605767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15" y="6576467"/>
            <a:ext cx="61823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ZoneTexte 69"/>
          <p:cNvSpPr txBox="1"/>
          <p:nvPr/>
        </p:nvSpPr>
        <p:spPr>
          <a:xfrm>
            <a:off x="9731987" y="7169947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Relaxation</a:t>
            </a:r>
          </a:p>
        </p:txBody>
      </p:sp>
    </p:spTree>
    <p:extLst>
      <p:ext uri="{BB962C8B-B14F-4D97-AF65-F5344CB8AC3E}">
        <p14:creationId xmlns:p14="http://schemas.microsoft.com/office/powerpoint/2010/main" val="221233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8341078" y="864340"/>
            <a:ext cx="2046182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2757797" y="767414"/>
            <a:ext cx="2046182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22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21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20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3027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693061"/>
            <a:ext cx="4752528" cy="40317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817178" y="963389"/>
            <a:ext cx="973389" cy="7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21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22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84" y="1816843"/>
            <a:ext cx="612070" cy="86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04" y="2368821"/>
            <a:ext cx="4495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393866" y="3908965"/>
            <a:ext cx="46984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sz="2600" dirty="0">
                <a:latin typeface="Cursive standard" pitchFamily="2" charset="0"/>
              </a:rPr>
              <a:t>e </a:t>
            </a:r>
            <a:r>
              <a:rPr lang="fr-FR" sz="2600" dirty="0" err="1">
                <a:latin typeface="Cursive standard" pitchFamily="2" charset="0"/>
              </a:rPr>
              <a:t>voi</a:t>
            </a:r>
            <a:r>
              <a:rPr lang="fr-FR" sz="2600" dirty="0">
                <a:latin typeface="Cursive standard" pitchFamily="2" charset="0"/>
              </a:rPr>
              <a:t>$ 4 ²poussin$ et 5 ²sont caché$ dan$ ²le ²buisson.</a:t>
            </a:r>
          </a:p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600" dirty="0">
                <a:latin typeface="Cursive standard" pitchFamily="2" charset="0"/>
              </a:rPr>
              <a:t>ombien y a-t-il de ²poussin$ en tout ?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7" y="1801696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 rot="16200000">
            <a:off x="10060066" y="6852514"/>
            <a:ext cx="11578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Fermeture de porte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506" y="2437494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4407568" y="7156445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piano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58" y="6588943"/>
            <a:ext cx="6052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460" y="2556495"/>
            <a:ext cx="569600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ZoneTexte 63"/>
          <p:cNvSpPr txBox="1"/>
          <p:nvPr/>
        </p:nvSpPr>
        <p:spPr>
          <a:xfrm>
            <a:off x="12148915" y="3138384"/>
            <a:ext cx="646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Conte  du Tchad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285" y="6591791"/>
            <a:ext cx="61823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ZoneTexte 64"/>
          <p:cNvSpPr txBox="1"/>
          <p:nvPr/>
        </p:nvSpPr>
        <p:spPr>
          <a:xfrm>
            <a:off x="9769056" y="7187119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err="1"/>
              <a:t>Alibobo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51286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8165374" y="848360"/>
            <a:ext cx="2046182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2743096" y="848360"/>
            <a:ext cx="2046182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2271088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25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23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24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26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20327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24209" y="1808376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951246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25</a:t>
            </a: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26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ZoneTexte 56"/>
          <p:cNvSpPr txBox="1"/>
          <p:nvPr/>
        </p:nvSpPr>
        <p:spPr>
          <a:xfrm>
            <a:off x="5764808" y="2478563"/>
            <a:ext cx="4663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Script cole" panose="00000400000000000000" pitchFamily="2" charset="0"/>
              </a:rPr>
              <a:t>        J</a:t>
            </a:r>
            <a:r>
              <a:rPr lang="fr-FR" sz="3200" dirty="0">
                <a:latin typeface="Cursive standard" pitchFamily="2" charset="0"/>
              </a:rPr>
              <a:t>e ²sui$ un ²petit garçon et ²je ²sui$ ²trè$ malin</a:t>
            </a:r>
            <a:r>
              <a:rPr lang="fr-FR" sz="3200" dirty="0">
                <a:latin typeface="Script cole" panose="00000400000000000000" pitchFamily="2" charset="0"/>
              </a:rPr>
              <a:t>.  J</a:t>
            </a:r>
            <a:r>
              <a:rPr lang="fr-FR" sz="3200" dirty="0">
                <a:latin typeface="Cursive standard" pitchFamily="2" charset="0"/>
              </a:rPr>
              <a:t>e </a:t>
            </a:r>
            <a:r>
              <a:rPr lang="fr-FR" sz="3200" dirty="0" err="1">
                <a:latin typeface="Cursive standard" pitchFamily="2" charset="0"/>
              </a:rPr>
              <a:t>doi</a:t>
            </a:r>
            <a:r>
              <a:rPr lang="fr-FR" sz="3200" dirty="0">
                <a:latin typeface="Cursive standard" pitchFamily="2" charset="0"/>
              </a:rPr>
              <a:t>$ mon nom à ma ²taille. </a:t>
            </a:r>
          </a:p>
          <a:p>
            <a:r>
              <a:rPr lang="fr-FR" sz="3200" dirty="0">
                <a:latin typeface="Script cole" panose="00000400000000000000" pitchFamily="2" charset="0"/>
              </a:rPr>
              <a:t>Q</a:t>
            </a:r>
            <a:r>
              <a:rPr lang="fr-FR" sz="3200" dirty="0">
                <a:latin typeface="Cursive standard" pitchFamily="2" charset="0"/>
              </a:rPr>
              <a:t>ui ²sui$-²je ?</a:t>
            </a:r>
          </a:p>
        </p:txBody>
      </p:sp>
      <p:pic>
        <p:nvPicPr>
          <p:cNvPr id="58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2075" y1="65126" x2="32075" y2="65126"/>
                        <a14:foregroundMark x1="9434" y1="91176" x2="9434" y2="91176"/>
                        <a14:foregroundMark x1="10377" y1="90756" x2="10377" y2="90756"/>
                        <a14:backgroundMark x1="32075" y1="50840" x2="32075" y2="50840"/>
                        <a14:backgroundMark x1="65566" y1="71849" x2="65566" y2="71849"/>
                        <a14:backgroundMark x1="79717" y1="51261" x2="79717" y2="51261"/>
                        <a14:backgroundMark x1="72170" y1="40756" x2="72170" y2="40756"/>
                        <a14:backgroundMark x1="49528" y1="78151" x2="49528" y2="78151"/>
                        <a14:backgroundMark x1="32075" y1="91176" x2="32075" y2="91176"/>
                        <a14:backgroundMark x1="12264" y1="51261" x2="12264" y2="51261"/>
                        <a14:backgroundMark x1="18868" y1="22269" x2="18868" y2="22269"/>
                        <a14:backgroundMark x1="42453" y1="3782" x2="42453" y2="3782"/>
                        <a14:backgroundMark x1="64623" y1="7983" x2="64623" y2="7983"/>
                        <a14:backgroundMark x1="73113" y1="12605" x2="73113" y2="12605"/>
                        <a14:backgroundMark x1="66981" y1="19328" x2="66981" y2="19328"/>
                        <a14:backgroundMark x1="58491" y1="23109" x2="58491" y2="23109"/>
                        <a14:backgroundMark x1="56132" y1="28151" x2="56132" y2="28151"/>
                        <a14:backgroundMark x1="49528" y1="34034" x2="6604" y2="76891"/>
                        <a14:backgroundMark x1="6604" y1="77311" x2="5660" y2="0"/>
                        <a14:backgroundMark x1="11321" y1="73109" x2="11321" y2="73109"/>
                        <a14:backgroundMark x1="11792" y1="56723" x2="11792" y2="56723"/>
                        <a14:backgroundMark x1="10849" y1="66807" x2="10849" y2="66807"/>
                        <a14:backgroundMark x1="1415" y1="90756" x2="2358" y2="0"/>
                        <a14:backgroundMark x1="3302" y1="1261" x2="86792" y2="1681"/>
                        <a14:backgroundMark x1="86792" y1="1681" x2="1415" y2="89496"/>
                        <a14:backgroundMark x1="98585" y1="9244" x2="98585" y2="9244"/>
                        <a14:backgroundMark x1="98113" y1="10504" x2="9434" y2="98319"/>
                        <a14:backgroundMark x1="9906" y1="98319" x2="99057" y2="99160"/>
                        <a14:backgroundMark x1="98585" y1="98739" x2="99057" y2="9664"/>
                        <a14:backgroundMark x1="91509" y1="30672" x2="91509" y2="30672"/>
                        <a14:backgroundMark x1="88208" y1="44118" x2="88208" y2="44118"/>
                        <a14:backgroundMark x1="51415" y1="79412" x2="51415" y2="79412"/>
                        <a14:backgroundMark x1="16509" y1="97479" x2="33491" y2="78151"/>
                        <a14:backgroundMark x1="34434" y1="89496" x2="43396" y2="68487"/>
                        <a14:backgroundMark x1="99057" y1="11345" x2="99057" y2="11345"/>
                        <a14:backgroundMark x1="98113" y1="11765" x2="98113" y2="11765"/>
                        <a14:backgroundMark x1="97642" y1="13025" x2="98113" y2="95798"/>
                        <a14:backgroundMark x1="98113" y1="96218" x2="11792" y2="97059"/>
                        <a14:backgroundMark x1="11792" y1="97059" x2="98113" y2="13025"/>
                        <a14:backgroundMark x1="32075" y1="23109" x2="32075" y2="23109"/>
                        <a14:backgroundMark x1="85849" y1="2101" x2="19340" y2="40756"/>
                        <a14:backgroundMark x1="67453" y1="81513" x2="67453" y2="81513"/>
                        <a14:backgroundMark x1="62264" y1="75210" x2="62264" y2="75210"/>
                        <a14:backgroundMark x1="61321" y1="73950" x2="61321" y2="73950"/>
                        <a14:backgroundMark x1="61321" y1="61345" x2="61321" y2="61345"/>
                        <a14:backgroundMark x1="68868" y1="56723" x2="68868" y2="56723"/>
                        <a14:backgroundMark x1="72642" y1="52521" x2="72642" y2="52521"/>
                        <a14:backgroundMark x1="74057" y1="47059" x2="74057" y2="47059"/>
                        <a14:backgroundMark x1="81132" y1="38235" x2="82075" y2="37395"/>
                        <a14:backgroundMark x1="84906" y1="35714" x2="84906" y2="35714"/>
                        <a14:backgroundMark x1="89151" y1="44538" x2="89151" y2="47059"/>
                        <a14:backgroundMark x1="89151" y1="59244" x2="89151" y2="59244"/>
                        <a14:backgroundMark x1="89151" y1="59244" x2="86321" y2="62185"/>
                        <a14:backgroundMark x1="73585" y1="75210" x2="73585" y2="75210"/>
                        <a14:backgroundMark x1="73113" y1="76471" x2="72170" y2="77731"/>
                        <a14:backgroundMark x1="61792" y1="84454" x2="61792" y2="84454"/>
                        <a14:backgroundMark x1="61792" y1="84454" x2="57547" y2="86975"/>
                        <a14:backgroundMark x1="52830" y1="88655" x2="52830" y2="88655"/>
                        <a14:backgroundMark x1="44811" y1="90336" x2="44811" y2="90336"/>
                        <a14:backgroundMark x1="9434" y1="91176" x2="9434" y2="91176"/>
                        <a14:backgroundMark x1="77358" y1="71849" x2="77358" y2="71849"/>
                        <a14:backgroundMark x1="77358" y1="71849" x2="77358" y2="71849"/>
                        <a14:backgroundMark x1="75000" y1="64706" x2="75000" y2="64706"/>
                        <a14:backgroundMark x1="75000" y1="64706" x2="75000" y2="64706"/>
                        <a14:backgroundMark x1="83491" y1="77311" x2="83491" y2="77311"/>
                        <a14:backgroundMark x1="83491" y1="77311" x2="83491" y2="77311"/>
                        <a14:backgroundMark x1="85377" y1="81513" x2="85377" y2="81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91" y="2139968"/>
            <a:ext cx="1023664" cy="114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2075" y1="65126" x2="32075" y2="65126"/>
                        <a14:foregroundMark x1="9434" y1="91176" x2="9434" y2="91176"/>
                        <a14:foregroundMark x1="10377" y1="90756" x2="10377" y2="90756"/>
                        <a14:backgroundMark x1="32075" y1="50840" x2="32075" y2="50840"/>
                        <a14:backgroundMark x1="65566" y1="71849" x2="65566" y2="71849"/>
                        <a14:backgroundMark x1="79717" y1="51261" x2="79717" y2="51261"/>
                        <a14:backgroundMark x1="72170" y1="40756" x2="72170" y2="40756"/>
                        <a14:backgroundMark x1="49528" y1="78151" x2="49528" y2="78151"/>
                        <a14:backgroundMark x1="32075" y1="91176" x2="32075" y2="91176"/>
                        <a14:backgroundMark x1="12264" y1="51261" x2="12264" y2="51261"/>
                        <a14:backgroundMark x1="18868" y1="22269" x2="18868" y2="22269"/>
                        <a14:backgroundMark x1="42453" y1="3782" x2="42453" y2="3782"/>
                        <a14:backgroundMark x1="64623" y1="7983" x2="64623" y2="7983"/>
                        <a14:backgroundMark x1="73113" y1="12605" x2="73113" y2="12605"/>
                        <a14:backgroundMark x1="66981" y1="19328" x2="66981" y2="19328"/>
                        <a14:backgroundMark x1="58491" y1="23109" x2="58491" y2="23109"/>
                        <a14:backgroundMark x1="56132" y1="28151" x2="56132" y2="28151"/>
                        <a14:backgroundMark x1="49528" y1="34034" x2="6604" y2="76891"/>
                        <a14:backgroundMark x1="6604" y1="77311" x2="5660" y2="0"/>
                        <a14:backgroundMark x1="11321" y1="73109" x2="11321" y2="73109"/>
                        <a14:backgroundMark x1="11792" y1="56723" x2="11792" y2="56723"/>
                        <a14:backgroundMark x1="10849" y1="66807" x2="10849" y2="66807"/>
                        <a14:backgroundMark x1="1415" y1="90756" x2="2358" y2="0"/>
                        <a14:backgroundMark x1="3302" y1="1261" x2="86792" y2="1681"/>
                        <a14:backgroundMark x1="86792" y1="1681" x2="1415" y2="89496"/>
                        <a14:backgroundMark x1="98585" y1="9244" x2="98585" y2="9244"/>
                        <a14:backgroundMark x1="98113" y1="10504" x2="9434" y2="98319"/>
                        <a14:backgroundMark x1="9906" y1="98319" x2="99057" y2="99160"/>
                        <a14:backgroundMark x1="98585" y1="98739" x2="99057" y2="9664"/>
                        <a14:backgroundMark x1="91509" y1="30672" x2="91509" y2="30672"/>
                        <a14:backgroundMark x1="88208" y1="44118" x2="88208" y2="44118"/>
                        <a14:backgroundMark x1="51415" y1="79412" x2="51415" y2="79412"/>
                        <a14:backgroundMark x1="16509" y1="97479" x2="33491" y2="78151"/>
                        <a14:backgroundMark x1="34434" y1="89496" x2="43396" y2="68487"/>
                        <a14:backgroundMark x1="99057" y1="11345" x2="99057" y2="11345"/>
                        <a14:backgroundMark x1="98113" y1="11765" x2="98113" y2="11765"/>
                        <a14:backgroundMark x1="97642" y1="13025" x2="98113" y2="95798"/>
                        <a14:backgroundMark x1="98113" y1="96218" x2="11792" y2="97059"/>
                        <a14:backgroundMark x1="11792" y1="97059" x2="98113" y2="13025"/>
                        <a14:backgroundMark x1="32075" y1="23109" x2="32075" y2="23109"/>
                        <a14:backgroundMark x1="85849" y1="2101" x2="19340" y2="40756"/>
                        <a14:backgroundMark x1="67453" y1="81513" x2="67453" y2="81513"/>
                        <a14:backgroundMark x1="62264" y1="75210" x2="62264" y2="75210"/>
                        <a14:backgroundMark x1="61321" y1="73950" x2="61321" y2="73950"/>
                        <a14:backgroundMark x1="61321" y1="61345" x2="61321" y2="61345"/>
                        <a14:backgroundMark x1="68868" y1="56723" x2="68868" y2="56723"/>
                        <a14:backgroundMark x1="72642" y1="52521" x2="72642" y2="52521"/>
                        <a14:backgroundMark x1="74057" y1="47059" x2="74057" y2="47059"/>
                        <a14:backgroundMark x1="81132" y1="38235" x2="82075" y2="37395"/>
                        <a14:backgroundMark x1="84906" y1="35714" x2="84906" y2="35714"/>
                        <a14:backgroundMark x1="89151" y1="44538" x2="89151" y2="47059"/>
                        <a14:backgroundMark x1="89151" y1="59244" x2="89151" y2="59244"/>
                        <a14:backgroundMark x1="89151" y1="59244" x2="86321" y2="62185"/>
                        <a14:backgroundMark x1="73585" y1="75210" x2="73585" y2="75210"/>
                        <a14:backgroundMark x1="73113" y1="76471" x2="72170" y2="77731"/>
                        <a14:backgroundMark x1="61792" y1="84454" x2="61792" y2="84454"/>
                        <a14:backgroundMark x1="61792" y1="84454" x2="57547" y2="86975"/>
                        <a14:backgroundMark x1="52830" y1="88655" x2="52830" y2="88655"/>
                        <a14:backgroundMark x1="44811" y1="90336" x2="44811" y2="90336"/>
                        <a14:backgroundMark x1="9434" y1="91176" x2="9434" y2="91176"/>
                        <a14:backgroundMark x1="77358" y1="71849" x2="77358" y2="71849"/>
                        <a14:backgroundMark x1="77358" y1="71849" x2="77358" y2="71849"/>
                        <a14:backgroundMark x1="75000" y1="64706" x2="75000" y2="64706"/>
                        <a14:backgroundMark x1="75000" y1="64706" x2="75000" y2="64706"/>
                        <a14:backgroundMark x1="83491" y1="77311" x2="83491" y2="77311"/>
                        <a14:backgroundMark x1="83491" y1="77311" x2="83491" y2="77311"/>
                        <a14:backgroundMark x1="85377" y1="81513" x2="85377" y2="81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65" y="2195685"/>
            <a:ext cx="1023664" cy="114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2075" y1="65126" x2="32075" y2="65126"/>
                        <a14:foregroundMark x1="9434" y1="91176" x2="9434" y2="91176"/>
                        <a14:foregroundMark x1="10377" y1="90756" x2="10377" y2="90756"/>
                        <a14:backgroundMark x1="32075" y1="50840" x2="32075" y2="50840"/>
                        <a14:backgroundMark x1="65566" y1="71849" x2="65566" y2="71849"/>
                        <a14:backgroundMark x1="79717" y1="51261" x2="79717" y2="51261"/>
                        <a14:backgroundMark x1="72170" y1="40756" x2="72170" y2="40756"/>
                        <a14:backgroundMark x1="49528" y1="78151" x2="49528" y2="78151"/>
                        <a14:backgroundMark x1="32075" y1="91176" x2="32075" y2="91176"/>
                        <a14:backgroundMark x1="12264" y1="51261" x2="12264" y2="51261"/>
                        <a14:backgroundMark x1="18868" y1="22269" x2="18868" y2="22269"/>
                        <a14:backgroundMark x1="42453" y1="3782" x2="42453" y2="3782"/>
                        <a14:backgroundMark x1="64623" y1="7983" x2="64623" y2="7983"/>
                        <a14:backgroundMark x1="73113" y1="12605" x2="73113" y2="12605"/>
                        <a14:backgroundMark x1="66981" y1="19328" x2="66981" y2="19328"/>
                        <a14:backgroundMark x1="58491" y1="23109" x2="58491" y2="23109"/>
                        <a14:backgroundMark x1="56132" y1="28151" x2="56132" y2="28151"/>
                        <a14:backgroundMark x1="49528" y1="34034" x2="6604" y2="76891"/>
                        <a14:backgroundMark x1="6604" y1="77311" x2="5660" y2="0"/>
                        <a14:backgroundMark x1="11321" y1="73109" x2="11321" y2="73109"/>
                        <a14:backgroundMark x1="11792" y1="56723" x2="11792" y2="56723"/>
                        <a14:backgroundMark x1="10849" y1="66807" x2="10849" y2="66807"/>
                        <a14:backgroundMark x1="1415" y1="90756" x2="2358" y2="0"/>
                        <a14:backgroundMark x1="3302" y1="1261" x2="86792" y2="1681"/>
                        <a14:backgroundMark x1="86792" y1="1681" x2="1415" y2="89496"/>
                        <a14:backgroundMark x1="98585" y1="9244" x2="98585" y2="9244"/>
                        <a14:backgroundMark x1="98113" y1="10504" x2="9434" y2="98319"/>
                        <a14:backgroundMark x1="9906" y1="98319" x2="99057" y2="99160"/>
                        <a14:backgroundMark x1="98585" y1="98739" x2="99057" y2="9664"/>
                        <a14:backgroundMark x1="91509" y1="30672" x2="91509" y2="30672"/>
                        <a14:backgroundMark x1="88208" y1="44118" x2="88208" y2="44118"/>
                        <a14:backgroundMark x1="51415" y1="79412" x2="51415" y2="79412"/>
                        <a14:backgroundMark x1="16509" y1="97479" x2="33491" y2="78151"/>
                        <a14:backgroundMark x1="34434" y1="89496" x2="43396" y2="68487"/>
                        <a14:backgroundMark x1="99057" y1="11345" x2="99057" y2="11345"/>
                        <a14:backgroundMark x1="98113" y1="11765" x2="98113" y2="11765"/>
                        <a14:backgroundMark x1="97642" y1="13025" x2="98113" y2="95798"/>
                        <a14:backgroundMark x1="98113" y1="96218" x2="11792" y2="97059"/>
                        <a14:backgroundMark x1="11792" y1="97059" x2="98113" y2="13025"/>
                        <a14:backgroundMark x1="32075" y1="23109" x2="32075" y2="23109"/>
                        <a14:backgroundMark x1="85849" y1="2101" x2="19340" y2="40756"/>
                        <a14:backgroundMark x1="67453" y1="81513" x2="67453" y2="81513"/>
                        <a14:backgroundMark x1="62264" y1="75210" x2="62264" y2="75210"/>
                        <a14:backgroundMark x1="61321" y1="73950" x2="61321" y2="73950"/>
                        <a14:backgroundMark x1="61321" y1="61345" x2="61321" y2="61345"/>
                        <a14:backgroundMark x1="68868" y1="56723" x2="68868" y2="56723"/>
                        <a14:backgroundMark x1="72642" y1="52521" x2="72642" y2="52521"/>
                        <a14:backgroundMark x1="74057" y1="47059" x2="74057" y2="47059"/>
                        <a14:backgroundMark x1="81132" y1="38235" x2="82075" y2="37395"/>
                        <a14:backgroundMark x1="84906" y1="35714" x2="84906" y2="35714"/>
                        <a14:backgroundMark x1="89151" y1="44538" x2="89151" y2="47059"/>
                        <a14:backgroundMark x1="89151" y1="59244" x2="89151" y2="59244"/>
                        <a14:backgroundMark x1="89151" y1="59244" x2="86321" y2="62185"/>
                        <a14:backgroundMark x1="73585" y1="75210" x2="73585" y2="75210"/>
                        <a14:backgroundMark x1="73113" y1="76471" x2="72170" y2="77731"/>
                        <a14:backgroundMark x1="61792" y1="84454" x2="61792" y2="84454"/>
                        <a14:backgroundMark x1="61792" y1="84454" x2="57547" y2="86975"/>
                        <a14:backgroundMark x1="52830" y1="88655" x2="52830" y2="88655"/>
                        <a14:backgroundMark x1="44811" y1="90336" x2="44811" y2="90336"/>
                        <a14:backgroundMark x1="9434" y1="91176" x2="9434" y2="91176"/>
                        <a14:backgroundMark x1="77358" y1="71849" x2="77358" y2="71849"/>
                        <a14:backgroundMark x1="77358" y1="71849" x2="77358" y2="71849"/>
                        <a14:backgroundMark x1="75000" y1="64706" x2="75000" y2="64706"/>
                        <a14:backgroundMark x1="75000" y1="64706" x2="75000" y2="64706"/>
                        <a14:backgroundMark x1="83491" y1="77311" x2="83491" y2="77311"/>
                        <a14:backgroundMark x1="83491" y1="77311" x2="83491" y2="77311"/>
                        <a14:backgroundMark x1="85377" y1="81513" x2="85377" y2="81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346" y="2195685"/>
            <a:ext cx="1023664" cy="114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2075" y1="65126" x2="32075" y2="65126"/>
                        <a14:foregroundMark x1="9434" y1="91176" x2="9434" y2="91176"/>
                        <a14:foregroundMark x1="10377" y1="90756" x2="10377" y2="90756"/>
                        <a14:backgroundMark x1="32075" y1="50840" x2="32075" y2="50840"/>
                        <a14:backgroundMark x1="65566" y1="71849" x2="65566" y2="71849"/>
                        <a14:backgroundMark x1="79717" y1="51261" x2="79717" y2="51261"/>
                        <a14:backgroundMark x1="72170" y1="40756" x2="72170" y2="40756"/>
                        <a14:backgroundMark x1="49528" y1="78151" x2="49528" y2="78151"/>
                        <a14:backgroundMark x1="32075" y1="91176" x2="32075" y2="91176"/>
                        <a14:backgroundMark x1="12264" y1="51261" x2="12264" y2="51261"/>
                        <a14:backgroundMark x1="18868" y1="22269" x2="18868" y2="22269"/>
                        <a14:backgroundMark x1="42453" y1="3782" x2="42453" y2="3782"/>
                        <a14:backgroundMark x1="64623" y1="7983" x2="64623" y2="7983"/>
                        <a14:backgroundMark x1="73113" y1="12605" x2="73113" y2="12605"/>
                        <a14:backgroundMark x1="66981" y1="19328" x2="66981" y2="19328"/>
                        <a14:backgroundMark x1="58491" y1="23109" x2="58491" y2="23109"/>
                        <a14:backgroundMark x1="56132" y1="28151" x2="56132" y2="28151"/>
                        <a14:backgroundMark x1="49528" y1="34034" x2="6604" y2="76891"/>
                        <a14:backgroundMark x1="6604" y1="77311" x2="5660" y2="0"/>
                        <a14:backgroundMark x1="11321" y1="73109" x2="11321" y2="73109"/>
                        <a14:backgroundMark x1="11792" y1="56723" x2="11792" y2="56723"/>
                        <a14:backgroundMark x1="10849" y1="66807" x2="10849" y2="66807"/>
                        <a14:backgroundMark x1="1415" y1="90756" x2="2358" y2="0"/>
                        <a14:backgroundMark x1="3302" y1="1261" x2="86792" y2="1681"/>
                        <a14:backgroundMark x1="86792" y1="1681" x2="1415" y2="89496"/>
                        <a14:backgroundMark x1="98585" y1="9244" x2="98585" y2="9244"/>
                        <a14:backgroundMark x1="98113" y1="10504" x2="9434" y2="98319"/>
                        <a14:backgroundMark x1="9906" y1="98319" x2="99057" y2="99160"/>
                        <a14:backgroundMark x1="98585" y1="98739" x2="99057" y2="9664"/>
                        <a14:backgroundMark x1="91509" y1="30672" x2="91509" y2="30672"/>
                        <a14:backgroundMark x1="88208" y1="44118" x2="88208" y2="44118"/>
                        <a14:backgroundMark x1="51415" y1="79412" x2="51415" y2="79412"/>
                        <a14:backgroundMark x1="16509" y1="97479" x2="33491" y2="78151"/>
                        <a14:backgroundMark x1="34434" y1="89496" x2="43396" y2="68487"/>
                        <a14:backgroundMark x1="99057" y1="11345" x2="99057" y2="11345"/>
                        <a14:backgroundMark x1="98113" y1="11765" x2="98113" y2="11765"/>
                        <a14:backgroundMark x1="97642" y1="13025" x2="98113" y2="95798"/>
                        <a14:backgroundMark x1="98113" y1="96218" x2="11792" y2="97059"/>
                        <a14:backgroundMark x1="11792" y1="97059" x2="98113" y2="13025"/>
                        <a14:backgroundMark x1="32075" y1="23109" x2="32075" y2="23109"/>
                        <a14:backgroundMark x1="85849" y1="2101" x2="19340" y2="40756"/>
                        <a14:backgroundMark x1="67453" y1="81513" x2="67453" y2="81513"/>
                        <a14:backgroundMark x1="62264" y1="75210" x2="62264" y2="75210"/>
                        <a14:backgroundMark x1="61321" y1="73950" x2="61321" y2="73950"/>
                        <a14:backgroundMark x1="61321" y1="61345" x2="61321" y2="61345"/>
                        <a14:backgroundMark x1="68868" y1="56723" x2="68868" y2="56723"/>
                        <a14:backgroundMark x1="72642" y1="52521" x2="72642" y2="52521"/>
                        <a14:backgroundMark x1="74057" y1="47059" x2="74057" y2="47059"/>
                        <a14:backgroundMark x1="81132" y1="38235" x2="82075" y2="37395"/>
                        <a14:backgroundMark x1="84906" y1="35714" x2="84906" y2="35714"/>
                        <a14:backgroundMark x1="89151" y1="44538" x2="89151" y2="47059"/>
                        <a14:backgroundMark x1="89151" y1="59244" x2="89151" y2="59244"/>
                        <a14:backgroundMark x1="89151" y1="59244" x2="86321" y2="62185"/>
                        <a14:backgroundMark x1="73585" y1="75210" x2="73585" y2="75210"/>
                        <a14:backgroundMark x1="73113" y1="76471" x2="72170" y2="77731"/>
                        <a14:backgroundMark x1="61792" y1="84454" x2="61792" y2="84454"/>
                        <a14:backgroundMark x1="61792" y1="84454" x2="57547" y2="86975"/>
                        <a14:backgroundMark x1="52830" y1="88655" x2="52830" y2="88655"/>
                        <a14:backgroundMark x1="44811" y1="90336" x2="44811" y2="90336"/>
                        <a14:backgroundMark x1="9434" y1="91176" x2="9434" y2="91176"/>
                        <a14:backgroundMark x1="77358" y1="71849" x2="77358" y2="71849"/>
                        <a14:backgroundMark x1="77358" y1="71849" x2="77358" y2="71849"/>
                        <a14:backgroundMark x1="75000" y1="64706" x2="75000" y2="64706"/>
                        <a14:backgroundMark x1="75000" y1="64706" x2="75000" y2="64706"/>
                        <a14:backgroundMark x1="83491" y1="77311" x2="83491" y2="77311"/>
                        <a14:backgroundMark x1="83491" y1="77311" x2="83491" y2="77311"/>
                        <a14:backgroundMark x1="85377" y1="81513" x2="85377" y2="81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59" y="2195685"/>
            <a:ext cx="1023664" cy="114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37" y="2004592"/>
            <a:ext cx="1954641" cy="153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551328" y="3856765"/>
            <a:ext cx="45151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600" dirty="0">
                <a:latin typeface="Cursive standard" pitchFamily="2" charset="0"/>
              </a:rPr>
              <a:t>ouise a 4 ²sorti 4 crayon$. </a:t>
            </a:r>
          </a:p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600" dirty="0">
                <a:latin typeface="Cursive standard" pitchFamily="2" charset="0"/>
              </a:rPr>
              <a:t>lle en a encore 10 dan$ ²sa ²trousse.</a:t>
            </a:r>
          </a:p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600" dirty="0">
                <a:latin typeface="Cursive standard" pitchFamily="2" charset="0"/>
              </a:rPr>
              <a:t>ombien en a-t-elle en tout ?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174" y="4315619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ZoneTexte 65"/>
          <p:cNvSpPr txBox="1"/>
          <p:nvPr/>
        </p:nvSpPr>
        <p:spPr>
          <a:xfrm>
            <a:off x="4417545" y="7201803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Vivaldi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90" y="6620787"/>
            <a:ext cx="6154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181" y="6599084"/>
            <a:ext cx="6052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ZoneTexte 67"/>
          <p:cNvSpPr txBox="1"/>
          <p:nvPr/>
        </p:nvSpPr>
        <p:spPr>
          <a:xfrm>
            <a:off x="9731987" y="7169947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Relaxation</a:t>
            </a:r>
          </a:p>
        </p:txBody>
      </p:sp>
    </p:spTree>
    <p:extLst>
      <p:ext uri="{BB962C8B-B14F-4D97-AF65-F5344CB8AC3E}">
        <p14:creationId xmlns:p14="http://schemas.microsoft.com/office/powerpoint/2010/main" val="221233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8345928" y="854346"/>
            <a:ext cx="2046182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26330" r="19301" b="27922"/>
          <a:stretch/>
        </p:blipFill>
        <p:spPr bwMode="auto">
          <a:xfrm>
            <a:off x="2743096" y="780682"/>
            <a:ext cx="2046182" cy="6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29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28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27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820417" y="954897"/>
            <a:ext cx="973389" cy="7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28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29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84" y="1816843"/>
            <a:ext cx="612070" cy="86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4" y="1790962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30" y="2182874"/>
            <a:ext cx="1348649" cy="99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2910" y="2128446"/>
            <a:ext cx="1348649" cy="99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ZoneTexte 64"/>
          <p:cNvSpPr txBox="1"/>
          <p:nvPr/>
        </p:nvSpPr>
        <p:spPr>
          <a:xfrm>
            <a:off x="410211" y="3673374"/>
            <a:ext cx="46984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2600" dirty="0">
                <a:latin typeface="Cursive standard" pitchFamily="2" charset="0"/>
              </a:rPr>
              <a:t>l y a 6 bonbon$.</a:t>
            </a:r>
          </a:p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600" dirty="0">
                <a:latin typeface="Cursive standard" pitchFamily="2" charset="0"/>
              </a:rPr>
              <a:t>ucie veut en ²prendre ²plu$ que ²son ²petit ²frère.</a:t>
            </a:r>
          </a:p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600" dirty="0">
                <a:latin typeface="Cursive standard" pitchFamily="2" charset="0"/>
              </a:rPr>
              <a:t>ombien doit elle en ²prendre ?</a:t>
            </a:r>
          </a:p>
        </p:txBody>
      </p:sp>
      <p:sp>
        <p:nvSpPr>
          <p:cNvPr id="68" name="Rectangle 67"/>
          <p:cNvSpPr/>
          <p:nvPr/>
        </p:nvSpPr>
        <p:spPr>
          <a:xfrm rot="16200000">
            <a:off x="10031130" y="6837767"/>
            <a:ext cx="11578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Moto dans les bois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602" y="2431882"/>
            <a:ext cx="2174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234" y="6596675"/>
            <a:ext cx="61540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ZoneTexte 68"/>
          <p:cNvSpPr txBox="1"/>
          <p:nvPr/>
        </p:nvSpPr>
        <p:spPr>
          <a:xfrm>
            <a:off x="4407568" y="7156445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harpe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6639489"/>
            <a:ext cx="60916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ZoneTexte 69"/>
          <p:cNvSpPr txBox="1"/>
          <p:nvPr/>
        </p:nvSpPr>
        <p:spPr>
          <a:xfrm>
            <a:off x="9781702" y="7187119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Icare</a:t>
            </a:r>
          </a:p>
        </p:txBody>
      </p:sp>
    </p:spTree>
    <p:extLst>
      <p:ext uri="{BB962C8B-B14F-4D97-AF65-F5344CB8AC3E}">
        <p14:creationId xmlns:p14="http://schemas.microsoft.com/office/powerpoint/2010/main" val="1512866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1692" r="19647" b="30453"/>
          <a:stretch/>
        </p:blipFill>
        <p:spPr bwMode="auto">
          <a:xfrm>
            <a:off x="8144548" y="830391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1692" r="19647" b="30453"/>
          <a:stretch/>
        </p:blipFill>
        <p:spPr bwMode="auto">
          <a:xfrm>
            <a:off x="2797998" y="823412"/>
            <a:ext cx="1917940" cy="68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2275318" y="6586958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30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Script cole" panose="00000400000000000000" pitchFamily="2" charset="0"/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24209" y="1819666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912248" y="1085161"/>
            <a:ext cx="885750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2</a:t>
            </a:r>
            <a:endParaRPr lang="fr-FR" sz="2800" b="1" dirty="0">
              <a:solidFill>
                <a:schemeClr val="tx1"/>
              </a:solidFill>
              <a:latin typeface="Cursive standard" pitchFamily="2" charset="0"/>
            </a:endParaRP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800710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94809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ursive Dumont maternelle gras" pitchFamily="50" charset="0"/>
              </a:rPr>
              <a:t>3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47"/>
          <a:stretch/>
        </p:blipFill>
        <p:spPr bwMode="auto">
          <a:xfrm>
            <a:off x="1395417" y="2761018"/>
            <a:ext cx="2980456" cy="139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5724209" y="2502745"/>
            <a:ext cx="46630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Script cole" panose="00000400000000000000" pitchFamily="2" charset="0"/>
              </a:rPr>
              <a:t>        J</a:t>
            </a:r>
            <a:r>
              <a:rPr lang="fr-FR" sz="3200" dirty="0">
                <a:latin typeface="Cursive standard" pitchFamily="2" charset="0"/>
              </a:rPr>
              <a:t>e ²suis un animal.</a:t>
            </a:r>
            <a:endParaRPr lang="fr-FR" sz="3200" dirty="0">
              <a:latin typeface="Script cole" panose="00000400000000000000" pitchFamily="2" charset="0"/>
            </a:endParaRPr>
          </a:p>
          <a:p>
            <a:r>
              <a:rPr lang="fr-FR" sz="3200" dirty="0">
                <a:latin typeface="Script cole" panose="00000400000000000000" pitchFamily="2" charset="0"/>
              </a:rPr>
              <a:t>J</a:t>
            </a:r>
            <a:r>
              <a:rPr lang="fr-FR" sz="3200" dirty="0">
                <a:latin typeface="Cursive standard" pitchFamily="2" charset="0"/>
              </a:rPr>
              <a:t>e ²sui$ rejeté ²parce que je ²suis différent de$ autre$. </a:t>
            </a:r>
            <a:r>
              <a:rPr lang="fr-FR" sz="3200" dirty="0">
                <a:latin typeface="Script cole" panose="00000400000000000000" pitchFamily="2" charset="0"/>
              </a:rPr>
              <a:t>Q</a:t>
            </a:r>
            <a:r>
              <a:rPr lang="fr-FR" sz="3200" dirty="0">
                <a:latin typeface="Cursive standard" pitchFamily="2" charset="0"/>
              </a:rPr>
              <a:t>ui ²sui$-²je ?</a:t>
            </a:r>
          </a:p>
        </p:txBody>
      </p:sp>
      <p:pic>
        <p:nvPicPr>
          <p:cNvPr id="44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61" y="2504798"/>
            <a:ext cx="467848" cy="47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18" y="1789499"/>
            <a:ext cx="467848" cy="47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374" y="1783816"/>
            <a:ext cx="467848" cy="47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56" y="2290270"/>
            <a:ext cx="467848" cy="47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2284246"/>
            <a:ext cx="467848" cy="47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ZoneTexte 63"/>
          <p:cNvSpPr txBox="1"/>
          <p:nvPr/>
        </p:nvSpPr>
        <p:spPr>
          <a:xfrm>
            <a:off x="360207" y="4482325"/>
            <a:ext cx="4698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200" dirty="0">
                <a:latin typeface="Cursive standard" pitchFamily="2" charset="0"/>
              </a:rPr>
              <a:t>uc a 1 ²bonbon.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200" dirty="0">
                <a:latin typeface="Cursive standard" pitchFamily="2" charset="0"/>
              </a:rPr>
              <a:t>aman a 4 ²bonbon$.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2200" dirty="0">
                <a:latin typeface="Cursive standard" pitchFamily="2" charset="0"/>
              </a:rPr>
              <a:t>apa en a 2 de </a:t>
            </a:r>
            <a:r>
              <a:rPr lang="fr-FR" sz="2200" dirty="0" err="1">
                <a:latin typeface="Cursive standard" pitchFamily="2" charset="0"/>
              </a:rPr>
              <a:t>moin</a:t>
            </a:r>
            <a:r>
              <a:rPr lang="fr-FR" sz="2200" dirty="0">
                <a:latin typeface="Cursive standard" pitchFamily="2" charset="0"/>
              </a:rPr>
              <a:t>$ que maman.</a:t>
            </a:r>
          </a:p>
          <a:p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2200" dirty="0">
                <a:latin typeface="Cursive standard" pitchFamily="2" charset="0"/>
              </a:rPr>
              <a:t>ombien en a—il ?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512" y="4406135"/>
            <a:ext cx="1172358" cy="109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ZoneTexte 65"/>
          <p:cNvSpPr txBox="1"/>
          <p:nvPr/>
        </p:nvSpPr>
        <p:spPr>
          <a:xfrm>
            <a:off x="4375873" y="7164606"/>
            <a:ext cx="688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Tchaïkovski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45" y="6599351"/>
            <a:ext cx="608033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493" y="6588944"/>
            <a:ext cx="618806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ZoneTexte 67"/>
          <p:cNvSpPr txBox="1"/>
          <p:nvPr/>
        </p:nvSpPr>
        <p:spPr>
          <a:xfrm>
            <a:off x="9731987" y="7169947"/>
            <a:ext cx="646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Relaxation</a:t>
            </a:r>
          </a:p>
        </p:txBody>
      </p:sp>
    </p:spTree>
    <p:extLst>
      <p:ext uri="{BB962C8B-B14F-4D97-AF65-F5344CB8AC3E}">
        <p14:creationId xmlns:p14="http://schemas.microsoft.com/office/powerpoint/2010/main" val="22123317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674</Words>
  <Application>Microsoft Macintosh PowerPoint</Application>
  <PresentationFormat>Personnalisé</PresentationFormat>
  <Paragraphs>184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Cursive Dumont maternelle gras</vt:lpstr>
      <vt:lpstr>Cursive standard</vt:lpstr>
      <vt:lpstr>Script cole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</dc:creator>
  <cp:lastModifiedBy>pascal periz</cp:lastModifiedBy>
  <cp:revision>118</cp:revision>
  <cp:lastPrinted>2018-07-28T17:19:51Z</cp:lastPrinted>
  <dcterms:created xsi:type="dcterms:W3CDTF">2018-07-28T10:40:52Z</dcterms:created>
  <dcterms:modified xsi:type="dcterms:W3CDTF">2019-11-02T23:01:18Z</dcterms:modified>
</cp:coreProperties>
</file>