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7561263"/>
  <p:notesSz cx="6858000" cy="99456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6D"/>
    <a:srgbClr val="FFAE5D"/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28" y="-37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F4D8-66D3-452E-92F1-4232CF482A61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A36F7-B4E3-41C4-91C0-34F498372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3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A36F7-B4E3-41C4-91C0-34F49837200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83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0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2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5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75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5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49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0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52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31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6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D8C0-192D-4516-A119-4505917F9F94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 rot="16200000">
            <a:off x="-1753138" y="5609409"/>
            <a:ext cx="36724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www.tiloustics.eu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11758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1.png"/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9.png"/><Relationship Id="rId5" Type="http://schemas.openxmlformats.org/officeDocument/2006/relationships/image" Target="../media/image10.png"/><Relationship Id="rId15" Type="http://schemas.openxmlformats.org/officeDocument/2006/relationships/image" Target="../media/image63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6.png"/><Relationship Id="rId3" Type="http://schemas.openxmlformats.org/officeDocument/2006/relationships/image" Target="../media/image64.png"/><Relationship Id="rId7" Type="http://schemas.openxmlformats.org/officeDocument/2006/relationships/image" Target="../media/image3.png"/><Relationship Id="rId12" Type="http://schemas.openxmlformats.org/officeDocument/2006/relationships/image" Target="../media/image65.png"/><Relationship Id="rId2" Type="http://schemas.openxmlformats.org/officeDocument/2006/relationships/image" Target="../media/image53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67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1.png"/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12" Type="http://schemas.openxmlformats.org/officeDocument/2006/relationships/image" Target="../media/image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9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5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7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7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9.png"/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12" Type="http://schemas.openxmlformats.org/officeDocument/2006/relationships/image" Target="../media/image7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77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5.png"/><Relationship Id="rId3" Type="http://schemas.openxmlformats.org/officeDocument/2006/relationships/image" Target="../media/image13.png"/><Relationship Id="rId7" Type="http://schemas.openxmlformats.org/officeDocument/2006/relationships/image" Target="../media/image57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" Type="http://schemas.openxmlformats.org/officeDocument/2006/relationships/image" Target="../media/image81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83.png"/><Relationship Id="rId5" Type="http://schemas.openxmlformats.org/officeDocument/2006/relationships/image" Target="../media/image37.png"/><Relationship Id="rId15" Type="http://schemas.openxmlformats.org/officeDocument/2006/relationships/image" Target="../media/image86.png"/><Relationship Id="rId10" Type="http://schemas.openxmlformats.org/officeDocument/2006/relationships/image" Target="../media/image82.png"/><Relationship Id="rId4" Type="http://schemas.openxmlformats.org/officeDocument/2006/relationships/image" Target="../media/image28.png"/><Relationship Id="rId9" Type="http://schemas.openxmlformats.org/officeDocument/2006/relationships/image" Target="../media/image75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8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pn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5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7.png"/><Relationship Id="rId15" Type="http://schemas.openxmlformats.org/officeDocument/2006/relationships/image" Target="../media/image47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1.pn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12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9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58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113378" y="841779"/>
            <a:ext cx="2004491" cy="6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812719" y="889524"/>
            <a:ext cx="1900308" cy="6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6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576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5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140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79934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6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002885" y="7741071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un yaourt nature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856166" y="2675354"/>
            <a:ext cx="4418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Script cole" panose="00000400000000000000" pitchFamily="2" charset="0"/>
              </a:rPr>
              <a:t>N</a:t>
            </a:r>
            <a:r>
              <a:rPr lang="fr-FR" sz="2800" dirty="0" err="1" smtClean="0">
                <a:latin typeface="Cursive standard" pitchFamily="2" charset="0"/>
              </a:rPr>
              <a:t>ou</a:t>
            </a:r>
            <a:r>
              <a:rPr lang="fr-FR" sz="2800" dirty="0" smtClean="0">
                <a:latin typeface="Cursive standard" pitchFamily="2" charset="0"/>
              </a:rPr>
              <a:t>$ somme$ ²troi$ frère$. </a:t>
            </a:r>
            <a:br>
              <a:rPr lang="fr-FR" sz="2800" dirty="0" smtClean="0">
                <a:latin typeface="Cursive standard" pitchFamily="2" charset="0"/>
              </a:rPr>
            </a:br>
            <a:r>
              <a:rPr lang="fr-FR" sz="2800" dirty="0" err="1" smtClean="0">
                <a:latin typeface="Script cole" panose="00000400000000000000" pitchFamily="2" charset="0"/>
              </a:rPr>
              <a:t>N</a:t>
            </a:r>
            <a:r>
              <a:rPr lang="fr-FR" sz="2800" dirty="0" err="1" smtClean="0">
                <a:latin typeface="Cursive standard" pitchFamily="2" charset="0"/>
              </a:rPr>
              <a:t>ou</a:t>
            </a:r>
            <a:r>
              <a:rPr lang="fr-FR" sz="2800" dirty="0" smtClean="0">
                <a:latin typeface="Cursive standard" pitchFamily="2" charset="0"/>
              </a:rPr>
              <a:t>$ sommes parti$ de chez </a:t>
            </a:r>
            <a:r>
              <a:rPr lang="fr-FR" sz="2800" dirty="0" err="1" smtClean="0">
                <a:latin typeface="Cursive standard" pitchFamily="2" charset="0"/>
              </a:rPr>
              <a:t>nou</a:t>
            </a:r>
            <a:r>
              <a:rPr lang="fr-FR" sz="2800" dirty="0" smtClean="0">
                <a:latin typeface="Cursive standard" pitchFamily="2" charset="0"/>
              </a:rPr>
              <a:t>$ pour construire, chacun, notre maison.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Q</a:t>
            </a:r>
            <a:r>
              <a:rPr lang="fr-FR" sz="2800" dirty="0" smtClean="0">
                <a:latin typeface="Cursive standard" pitchFamily="2" charset="0"/>
              </a:rPr>
              <a:t>ui somme$-nous 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9"/>
          <a:stretch/>
        </p:blipFill>
        <p:spPr bwMode="auto">
          <a:xfrm>
            <a:off x="2113442" y="2027763"/>
            <a:ext cx="1634784" cy="17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467520" y="4092313"/>
            <a:ext cx="4583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2800" dirty="0" smtClean="0">
                <a:latin typeface="Cursive standard" pitchFamily="2" charset="0"/>
              </a:rPr>
              <a:t>ne mouche a 6 ²patte$.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dirty="0" smtClean="0">
                <a:latin typeface="Cursive standard" pitchFamily="2" charset="0"/>
              </a:rPr>
              <a:t>ombien y a-t-il de ²patte$ ²pour 4 mouche$ 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 t="10396" r="14487"/>
          <a:stretch/>
        </p:blipFill>
        <p:spPr bwMode="auto">
          <a:xfrm>
            <a:off x="8834622" y="4127312"/>
            <a:ext cx="1576793" cy="151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39" y="6593643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Mozart</a:t>
            </a:r>
            <a:endParaRPr lang="fr-FR" sz="800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6619537"/>
            <a:ext cx="61483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11467380" y="681781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  <p:sp>
        <p:nvSpPr>
          <p:cNvPr id="51" name="ZoneTexte 50"/>
          <p:cNvSpPr txBox="1"/>
          <p:nvPr/>
        </p:nvSpPr>
        <p:spPr>
          <a:xfrm>
            <a:off x="9764725" y="7183118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0031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314913" y="866899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717822" y="767414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7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6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5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4" y="179096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908186" y="939595"/>
            <a:ext cx="1001088" cy="7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6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7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63" y="5811056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4467" r="1056" b="3256"/>
          <a:stretch/>
        </p:blipFill>
        <p:spPr bwMode="auto">
          <a:xfrm>
            <a:off x="1408730" y="2249178"/>
            <a:ext cx="3433094" cy="13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336558" y="4217139"/>
            <a:ext cx="46984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chaque grenouille </a:t>
            </a:r>
            <a:r>
              <a:rPr lang="fr-FR" sz="2600" dirty="0" err="1" smtClean="0">
                <a:latin typeface="Cursive standard" pitchFamily="2" charset="0"/>
              </a:rPr>
              <a:t>doit-elle</a:t>
            </a:r>
            <a:r>
              <a:rPr lang="fr-FR" sz="2600" dirty="0" smtClean="0">
                <a:latin typeface="Cursive standard" pitchFamily="2" charset="0"/>
              </a:rPr>
              <a:t> attraper de mouche$ ²pour en avoir autant que la ²première ?</a:t>
            </a:r>
            <a:endParaRPr lang="fr-FR" sz="2600" dirty="0">
              <a:latin typeface="Cursive standard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27" b="5707"/>
          <a:stretch/>
        </p:blipFill>
        <p:spPr bwMode="auto">
          <a:xfrm>
            <a:off x="2130152" y="3369576"/>
            <a:ext cx="451598" cy="3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5904" b="13488"/>
          <a:stretch/>
        </p:blipFill>
        <p:spPr bwMode="auto">
          <a:xfrm>
            <a:off x="1244862" y="3382094"/>
            <a:ext cx="409557" cy="2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27" b="5707"/>
          <a:stretch/>
        </p:blipFill>
        <p:spPr bwMode="auto">
          <a:xfrm>
            <a:off x="1674292" y="3366861"/>
            <a:ext cx="451598" cy="3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 rot="16200000">
            <a:off x="10044349" y="688027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Chasse d’eau</a:t>
            </a:r>
            <a:endParaRPr lang="fr-FR" sz="8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13" y="2441283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4160634" y="7156445"/>
            <a:ext cx="931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flute de pan</a:t>
            </a:r>
            <a:endParaRPr lang="fr-FR" sz="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62" y="6588943"/>
            <a:ext cx="6086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465" y="6579247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ZoneTexte 73"/>
          <p:cNvSpPr txBox="1"/>
          <p:nvPr/>
        </p:nvSpPr>
        <p:spPr>
          <a:xfrm>
            <a:off x="9523164" y="7156445"/>
            <a:ext cx="9769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La pêche au trésor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203639" y="832936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850564" y="855496"/>
            <a:ext cx="1828622" cy="65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9090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10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8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9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11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9301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808375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10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11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10" y="2351841"/>
            <a:ext cx="46630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</a:t>
            </a:r>
            <a:r>
              <a:rPr lang="fr-FR" sz="2800" dirty="0" smtClean="0">
                <a:latin typeface="Script cole" panose="00000400000000000000" pitchFamily="2" charset="0"/>
              </a:rPr>
              <a:t>J</a:t>
            </a:r>
            <a:r>
              <a:rPr lang="fr-FR" sz="2800" dirty="0" smtClean="0">
                <a:latin typeface="Cursive standard" pitchFamily="2" charset="0"/>
              </a:rPr>
              <a:t>e ²$ui$ une minuscule ²petite fille. 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J’</a:t>
            </a:r>
            <a:r>
              <a:rPr lang="fr-FR" sz="2800" dirty="0" smtClean="0">
                <a:latin typeface="Cursive standard" pitchFamily="2" charset="0"/>
              </a:rPr>
              <a:t>ai été enlevée ²par une grenouille et ²je me ²sui$ réfugiée chez ²la souri$ de$ champ$.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Q</a:t>
            </a:r>
            <a:r>
              <a:rPr lang="fr-FR" sz="2800" dirty="0" smtClean="0">
                <a:latin typeface="Cursive standard" pitchFamily="2" charset="0"/>
              </a:rPr>
              <a:t>ui sui$-²je 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57" y="2134742"/>
            <a:ext cx="3078879" cy="96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450156" y="3680620"/>
            <a:ext cx="46421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600" dirty="0" smtClean="0">
                <a:latin typeface="Cursive standard" pitchFamily="2" charset="0"/>
              </a:rPr>
              <a:t>l y a 3 ²pomme$.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600" dirty="0" smtClean="0">
                <a:latin typeface="Cursive standard" pitchFamily="2" charset="0"/>
              </a:rPr>
              <a:t>lle$ ²sont ²jaune$ ou rouge$.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600" dirty="0" smtClean="0">
                <a:latin typeface="Cursive standard" pitchFamily="2" charset="0"/>
              </a:rPr>
              <a:t>l y a 2 ²pomme$ ²jaune$.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de ²pomme$ sont rouge$ ?</a:t>
            </a:r>
            <a:endParaRPr lang="fr-FR" sz="2600" dirty="0">
              <a:latin typeface="Cursive standard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281" b="87359" l="1567" r="92363">
                        <a14:foregroundMark x1="30875" y1="83074" x2="30875" y2="83074"/>
                        <a14:foregroundMark x1="36488" y1="78147" x2="36488" y2="7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12920"/>
          <a:stretch/>
        </p:blipFill>
        <p:spPr>
          <a:xfrm>
            <a:off x="8675824" y="4518620"/>
            <a:ext cx="1524777" cy="1084290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Bach</a:t>
            </a:r>
            <a:endParaRPr lang="fr-FR" sz="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10" y="6572682"/>
            <a:ext cx="6080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87" y="6588944"/>
            <a:ext cx="6086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414180" y="836555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793279" y="787629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14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13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12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0" y="179742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08851" y="942693"/>
            <a:ext cx="1100423" cy="80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82927" y="104174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13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14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2" y="1887354"/>
            <a:ext cx="2018067" cy="2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393357" y="3955323"/>
            <a:ext cx="45848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600" dirty="0" smtClean="0">
                <a:latin typeface="Cursive standard" pitchFamily="2" charset="0"/>
              </a:rPr>
              <a:t>ulien a 5 an$.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a sœur,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 smtClean="0">
                <a:latin typeface="Cursive standard" pitchFamily="2" charset="0"/>
              </a:rPr>
              <a:t>ou, a 2 an$ de </a:t>
            </a:r>
            <a:r>
              <a:rPr lang="fr-FR" sz="2600" dirty="0" err="1" smtClean="0">
                <a:latin typeface="Cursive standard" pitchFamily="2" charset="0"/>
              </a:rPr>
              <a:t>moin</a:t>
            </a:r>
            <a:r>
              <a:rPr lang="fr-FR" sz="2600" dirty="0" smtClean="0">
                <a:latin typeface="Cursive standard" pitchFamily="2" charset="0"/>
              </a:rPr>
              <a:t>$ que lui.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600" dirty="0" smtClean="0">
                <a:latin typeface="Cursive standard" pitchFamily="2" charset="0"/>
              </a:rPr>
              <a:t>uel est l’âge de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 smtClean="0">
                <a:latin typeface="Cursive standard" pitchFamily="2" charset="0"/>
              </a:rPr>
              <a:t>ou ?</a:t>
            </a:r>
            <a:endParaRPr lang="fr-FR" sz="2600" dirty="0">
              <a:latin typeface="Cursive standard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 rot="16200000">
            <a:off x="10044349" y="685251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Vaches</a:t>
            </a:r>
            <a:endParaRPr lang="fr-FR" sz="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50" y="2573033"/>
            <a:ext cx="2194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3945291" y="7156445"/>
            <a:ext cx="1147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Musiques du monde</a:t>
            </a:r>
            <a:endParaRPr lang="fr-FR" sz="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2" y="6566266"/>
            <a:ext cx="6148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18" y="6588943"/>
            <a:ext cx="6148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9356717" y="7187119"/>
            <a:ext cx="1147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La voix de Perle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192923" y="823412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915799" y="861158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76742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17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15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16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18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59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72185" y="179541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60481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17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796845" y="748270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18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973801" y="7573009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…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²en ²lune de miel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72185" y="2233990"/>
            <a:ext cx="4570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J</a:t>
            </a:r>
            <a:r>
              <a:rPr lang="fr-FR" sz="3200" dirty="0" smtClean="0">
                <a:latin typeface="Cursive standard" pitchFamily="2" charset="0"/>
              </a:rPr>
              <a:t>e ²sui$ ²une vraie ²princesse.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J’</a:t>
            </a:r>
            <a:r>
              <a:rPr lang="fr-FR" sz="3200" dirty="0" smtClean="0">
                <a:latin typeface="Cursive standard" pitchFamily="2" charset="0"/>
              </a:rPr>
              <a:t>ai ²passé une ²trè$ mauvaise nuit et ²j’ai ²le </a:t>
            </a:r>
            <a:r>
              <a:rPr lang="fr-FR" sz="3200" dirty="0" err="1" smtClean="0">
                <a:latin typeface="Cursive standard" pitchFamily="2" charset="0"/>
              </a:rPr>
              <a:t>corp</a:t>
            </a:r>
            <a:r>
              <a:rPr lang="fr-FR" sz="3200" dirty="0" smtClean="0">
                <a:latin typeface="Cursive standard" pitchFamily="2" charset="0"/>
              </a:rPr>
              <a:t>$ ²tout endolori.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²sui$-²je 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7"/>
          <a:stretch/>
        </p:blipFill>
        <p:spPr bwMode="auto">
          <a:xfrm>
            <a:off x="1124051" y="1964241"/>
            <a:ext cx="3630885" cy="201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51864" y="4388426"/>
            <a:ext cx="4584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²faut-il de chaussure$ ²pour ²tou$ ²le$ enfant$?</a:t>
            </a:r>
            <a:endParaRPr lang="fr-FR" sz="2600" dirty="0">
              <a:latin typeface="Cursive standard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0395" y="3975034"/>
            <a:ext cx="10422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/>
              <a:t>https://www.mysticlolly.fr/</a:t>
            </a:r>
          </a:p>
        </p:txBody>
      </p: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432" y="4470395"/>
            <a:ext cx="1392482" cy="10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69" y="6552606"/>
            <a:ext cx="61597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Händel</a:t>
            </a:r>
            <a:endParaRPr lang="fr-FR" sz="800" dirty="0"/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915" y="6588944"/>
            <a:ext cx="6148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422263" y="823412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842315" y="759939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21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20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19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7" y="1810859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906053" y="925871"/>
            <a:ext cx="1076865" cy="79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065800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20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2738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21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0104" y="2710816"/>
            <a:ext cx="4424600" cy="127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06140" y="4334767"/>
            <a:ext cx="47525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1900" dirty="0" smtClean="0">
                <a:latin typeface="Cursive standard" pitchFamily="2" charset="0"/>
              </a:rPr>
              <a:t>n ²singe a mangé 16 banane$ en 4 ²jour$. </a:t>
            </a:r>
          </a:p>
          <a:p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900" dirty="0" smtClean="0">
                <a:latin typeface="Cursive standard" pitchFamily="2" charset="0"/>
              </a:rPr>
              <a:t>l en a mangé ²le même nombre chaque ²jour.</a:t>
            </a:r>
          </a:p>
          <a:p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900" dirty="0" smtClean="0">
                <a:latin typeface="Cursive standard" pitchFamily="2" charset="0"/>
              </a:rPr>
              <a:t>ombien a-t-il mangé de ²banane$ ²par ²jour ?</a:t>
            </a:r>
            <a:endParaRPr lang="fr-FR" sz="1900" dirty="0">
              <a:latin typeface="Cursive standard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52" y="2542163"/>
            <a:ext cx="2132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 rot="16200000">
            <a:off x="10044349" y="685251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Pomme croquée</a:t>
            </a:r>
            <a:endParaRPr lang="fr-FR" sz="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78" y="6588943"/>
            <a:ext cx="6086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Jazz</a:t>
            </a:r>
            <a:endParaRPr lang="fr-FR" sz="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97" y="6552606"/>
            <a:ext cx="61597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9381233" y="7159975"/>
            <a:ext cx="1052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La fiancée de l’hiver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188891"/>
              </p:ext>
            </p:extLst>
          </p:nvPr>
        </p:nvGraphicFramePr>
        <p:xfrm>
          <a:off x="306140" y="3852639"/>
          <a:ext cx="1008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  <a:gridCol w="2520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Vivaldi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Tchaïkovski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Bach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Händel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10267"/>
              </p:ext>
            </p:extLst>
          </p:nvPr>
        </p:nvGraphicFramePr>
        <p:xfrm>
          <a:off x="2810396" y="151680"/>
          <a:ext cx="75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Mozart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Beethoven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Chopin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 descr="C:\Users\Nathalie\AppData\Local\Microsoft\Windows\INetCache\IE\R7CN3XAD\musical-notes-76319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3" y="324247"/>
            <a:ext cx="2416606" cy="32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6" y="2106388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84" y="2127447"/>
            <a:ext cx="145333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06" y="2127447"/>
            <a:ext cx="14253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6" y="5868863"/>
            <a:ext cx="1448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78" y="5868863"/>
            <a:ext cx="143066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37" y="5868863"/>
            <a:ext cx="143066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469" y="5868863"/>
            <a:ext cx="144934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78" y="468263"/>
            <a:ext cx="127420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29" y="468263"/>
            <a:ext cx="1163171" cy="139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74"/>
          <a:stretch/>
        </p:blipFill>
        <p:spPr bwMode="auto">
          <a:xfrm>
            <a:off x="8353927" y="468263"/>
            <a:ext cx="1483813" cy="141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t="5578" r="5994" b="7863"/>
          <a:stretch/>
        </p:blipFill>
        <p:spPr bwMode="auto">
          <a:xfrm>
            <a:off x="987196" y="4140671"/>
            <a:ext cx="1210940" cy="14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65" y="4140671"/>
            <a:ext cx="1139891" cy="14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41" y="4140672"/>
            <a:ext cx="1119619" cy="14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21"/>
          <a:stretch/>
        </p:blipFill>
        <p:spPr bwMode="auto">
          <a:xfrm>
            <a:off x="8401006" y="4155880"/>
            <a:ext cx="1511734" cy="14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16690"/>
              </p:ext>
            </p:extLst>
          </p:nvPr>
        </p:nvGraphicFramePr>
        <p:xfrm>
          <a:off x="306140" y="4428703"/>
          <a:ext cx="1008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  <a:gridCol w="2520000"/>
              </a:tblGrid>
              <a:tr h="2520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89660"/>
              </p:ext>
            </p:extLst>
          </p:nvPr>
        </p:nvGraphicFramePr>
        <p:xfrm>
          <a:off x="2718125" y="828303"/>
          <a:ext cx="756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</a:tblGrid>
              <a:tr h="2520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42" name="Picture 2" descr="C:\Users\Nathalie\AppData\Local\Microsoft\Windows\INetCache\IE\VPLE3MJ3\zen_stones_by_undeadstawa-d36h8mn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6879" y="684287"/>
            <a:ext cx="2209524" cy="24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44" y="1188343"/>
            <a:ext cx="180833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118834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1188343"/>
            <a:ext cx="181833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3" y="4860751"/>
            <a:ext cx="178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67" y="4860751"/>
            <a:ext cx="182001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48" y="4879230"/>
            <a:ext cx="179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08" y="4860751"/>
            <a:ext cx="180833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86298"/>
              </p:ext>
            </p:extLst>
          </p:nvPr>
        </p:nvGraphicFramePr>
        <p:xfrm>
          <a:off x="306140" y="3852639"/>
          <a:ext cx="1008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  <a:gridCol w="2520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harpe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Flute de pan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Musique du monde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Jazz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19400"/>
              </p:ext>
            </p:extLst>
          </p:nvPr>
        </p:nvGraphicFramePr>
        <p:xfrm>
          <a:off x="2810396" y="151680"/>
          <a:ext cx="75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violon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guitare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piano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C:\Users\Nathalie\AppData\Local\Microsoft\Windows\INetCache\IE\R7CN3XAD\musical-notes-763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321554"/>
            <a:ext cx="2402737" cy="32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25" y="2142495"/>
            <a:ext cx="142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8" y="2142495"/>
            <a:ext cx="146402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33" y="2174090"/>
            <a:ext cx="142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6" y="5868863"/>
            <a:ext cx="144800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39" y="5866754"/>
            <a:ext cx="1432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25" y="5868863"/>
            <a:ext cx="144666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79" y="5860453"/>
            <a:ext cx="1432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86" y="280609"/>
            <a:ext cx="2202306" cy="149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955">
            <a:off x="5627936" y="127554"/>
            <a:ext cx="1729176" cy="17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97" y="440973"/>
            <a:ext cx="1523672" cy="14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88" y="4140671"/>
            <a:ext cx="1138985" cy="14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86" y="4310880"/>
            <a:ext cx="1134906" cy="11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4244004"/>
            <a:ext cx="1482181" cy="12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01" y="4334361"/>
            <a:ext cx="2065363" cy="11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58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307480" y="881092"/>
            <a:ext cx="1900308" cy="6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648332" y="810335"/>
            <a:ext cx="1900308" cy="6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9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8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7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82752" y="971413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8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9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6140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634732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16200000">
            <a:off x="10274466" y="7090437"/>
            <a:ext cx="694732" cy="21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abeilles</a:t>
            </a:r>
            <a:endParaRPr lang="fr-FR" sz="800" dirty="0"/>
          </a:p>
        </p:txBody>
      </p:sp>
      <p:sp>
        <p:nvSpPr>
          <p:cNvPr id="65" name="Rectangle 64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74"/>
          <a:stretch/>
        </p:blipFill>
        <p:spPr bwMode="auto">
          <a:xfrm>
            <a:off x="1909274" y="1981425"/>
            <a:ext cx="1785989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95263" y="1896683"/>
            <a:ext cx="87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fr-FR" sz="96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93867" y="3649732"/>
            <a:ext cx="4583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800" dirty="0" smtClean="0">
                <a:latin typeface="Cursive standard" pitchFamily="2" charset="0"/>
              </a:rPr>
              <a:t>l y a 12 canard$ en tout. </a:t>
            </a:r>
          </a:p>
          <a:p>
            <a:r>
              <a:rPr lang="fr-FR" sz="2800" dirty="0" smtClean="0">
                <a:latin typeface="Cursive standard" pitchFamily="2" charset="0"/>
              </a:rPr>
              <a:t>4 ²sont en train de nager.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dirty="0" smtClean="0">
                <a:latin typeface="Cursive standard" pitchFamily="2" charset="0"/>
              </a:rPr>
              <a:t>ombien de canard$ ²sont ²hor$ de ²l’eau 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26" y="2452641"/>
            <a:ext cx="2166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09" y="6585811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457209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violon</a:t>
            </a:r>
            <a:endParaRPr lang="fr-FR" sz="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4072">
            <a:off x="12458534" y="3922644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 rot="2524072">
            <a:off x="12346560" y="4521805"/>
            <a:ext cx="843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Robin des bois</a:t>
            </a:r>
            <a:endParaRPr lang="fr-FR" sz="800" dirty="0"/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01" y="6598081"/>
            <a:ext cx="6018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9515247" y="7187119"/>
            <a:ext cx="1100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Le soleil et la lune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207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202639" y="836562"/>
            <a:ext cx="2032481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73606" y="858296"/>
            <a:ext cx="2015672" cy="6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282652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12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10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13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11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980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12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13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9218879" y="7813079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le$ ²sou$ marin$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79934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/>
        </p:nvSpPr>
        <p:spPr>
          <a:xfrm>
            <a:off x="5634732" y="2500489"/>
            <a:ext cx="47542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Script cole" panose="00000400000000000000" pitchFamily="2" charset="0"/>
              </a:rPr>
              <a:t>         J</a:t>
            </a:r>
            <a:r>
              <a:rPr lang="fr-FR" sz="2800" dirty="0" smtClean="0">
                <a:latin typeface="Cursive standard" pitchFamily="2" charset="0"/>
              </a:rPr>
              <a:t>e ²sui$ une ²princesse. </a:t>
            </a:r>
            <a:r>
              <a:rPr lang="fr-FR" sz="2800" dirty="0" smtClean="0">
                <a:latin typeface="Script cole" panose="00000400000000000000" pitchFamily="2" charset="0"/>
                <a:cs typeface="Arial" panose="020B0604020202020204" pitchFamily="34" charset="0"/>
              </a:rPr>
              <a:t>J</a:t>
            </a:r>
            <a:r>
              <a:rPr lang="fr-FR" sz="2800" dirty="0" smtClean="0">
                <a:latin typeface="Cursive standard" pitchFamily="2" charset="0"/>
              </a:rPr>
              <a:t>’ai fait une ²promesse à un animal qui m’a aidé à récupérer un objet qui me tenait à cœur.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Q</a:t>
            </a:r>
            <a:r>
              <a:rPr lang="fr-FR" sz="2800" dirty="0" smtClean="0">
                <a:latin typeface="Cursive standard" pitchFamily="2" charset="0"/>
              </a:rPr>
              <a:t>ui ²sui$-²je ? 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3"/>
          <a:stretch/>
        </p:blipFill>
        <p:spPr bwMode="auto">
          <a:xfrm rot="5400000">
            <a:off x="2060573" y="1547937"/>
            <a:ext cx="1883217" cy="27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35839" y="4260403"/>
            <a:ext cx="4583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800" dirty="0" smtClean="0">
                <a:latin typeface="Cursive standard" pitchFamily="2" charset="0"/>
              </a:rPr>
              <a:t>ade a 12 ²bouton$.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dirty="0" smtClean="0">
                <a:latin typeface="Cursive standard" pitchFamily="2" charset="0"/>
              </a:rPr>
              <a:t>lle en donne 6 à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800" dirty="0" err="1" smtClean="0">
                <a:latin typeface="Cursive standard" pitchFamily="2" charset="0"/>
              </a:rPr>
              <a:t>athi</a:t>
            </a:r>
            <a:r>
              <a:rPr lang="fr-FR" sz="2800" dirty="0" smtClean="0">
                <a:latin typeface="Cursive standard" pitchFamily="2" charset="0"/>
              </a:rPr>
              <a:t>$.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dirty="0" smtClean="0">
                <a:latin typeface="Cursive standard" pitchFamily="2" charset="0"/>
              </a:rPr>
              <a:t>ombien ²lui en reste-t-il 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28" y="4515464"/>
            <a:ext cx="821953" cy="81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79" y="6659839"/>
            <a:ext cx="581334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Beethoven</a:t>
            </a:r>
            <a:endParaRPr lang="fr-FR" sz="800" dirty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939" y="6619537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9759327" y="720069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0868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370821" y="864340"/>
            <a:ext cx="2015672" cy="6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15241" y="786528"/>
            <a:ext cx="2015672" cy="6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16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15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14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59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17178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15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16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83" y="2015662"/>
            <a:ext cx="3061485" cy="18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393867" y="4170043"/>
            <a:ext cx="4583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800" dirty="0" smtClean="0">
                <a:latin typeface="Cursive standard" pitchFamily="2" charset="0"/>
              </a:rPr>
              <a:t>l y a 8 ballon$ à ²partager équitablement entre 2 enfant$.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dirty="0" smtClean="0">
                <a:latin typeface="Cursive standard" pitchFamily="2" charset="0"/>
              </a:rPr>
              <a:t>ombien chacun en reçoit-il ?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10291285" y="7100302"/>
            <a:ext cx="694732" cy="21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Éternuer</a:t>
            </a:r>
            <a:endParaRPr lang="fr-FR" sz="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77" y="2510838"/>
            <a:ext cx="2194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4407568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guitare</a:t>
            </a:r>
            <a:endParaRPr lang="fr-FR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09" y="6575856"/>
            <a:ext cx="622209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165" y="6606943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9595172" y="7203181"/>
            <a:ext cx="843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Conte africain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7677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149347" y="815813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43096" y="84836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18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17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20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267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19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27802"/>
            <a:ext cx="4752528" cy="39970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solidFill>
            <a:srgbClr val="FFB66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20199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50133" y="1809145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19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20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5716529" y="2275245"/>
            <a:ext cx="4610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J</a:t>
            </a:r>
            <a:r>
              <a:rPr lang="fr-FR" sz="3200" dirty="0" smtClean="0">
                <a:latin typeface="Cursive standard" pitchFamily="2" charset="0"/>
              </a:rPr>
              <a:t>e ²sui$ un animal</a:t>
            </a:r>
            <a:r>
              <a:rPr lang="fr-FR" sz="3200" dirty="0" smtClean="0">
                <a:latin typeface="Script cole" panose="00000400000000000000" pitchFamily="2" charset="0"/>
              </a:rPr>
              <a:t>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e ²sui$ très malin et ²j’ai aidé mon maitre à épouser une ²princesse.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²sui$-²je 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58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33" y="1971074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51" y="1970801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56" y="1963911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75" y="1963911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22" y="2971355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07" y="2984055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9" y="2971355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393866" y="4170043"/>
            <a:ext cx="46984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600" dirty="0" smtClean="0">
                <a:latin typeface="Cursive standard" pitchFamily="2" charset="0"/>
              </a:rPr>
              <a:t>ule$ a 7 timbre$.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600" dirty="0" smtClean="0">
                <a:latin typeface="Cursive standard" pitchFamily="2" charset="0"/>
              </a:rPr>
              <a:t>l en rachète 4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en a-t-il maintenant ?</a:t>
            </a:r>
            <a:endParaRPr lang="fr-FR" sz="2600" dirty="0">
              <a:latin typeface="Cursive standard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37" y="4092586"/>
            <a:ext cx="1843292" cy="15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Chopin</a:t>
            </a:r>
            <a:endParaRPr lang="fr-FR" sz="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01" y="6625164"/>
            <a:ext cx="60576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15" y="6576467"/>
            <a:ext cx="61823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341078" y="86434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57797" y="767414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23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22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21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3027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17178" y="963389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22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23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4" y="2368821"/>
            <a:ext cx="4495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393866" y="3908965"/>
            <a:ext cx="46984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600" dirty="0" smtClean="0">
                <a:latin typeface="Cursive standard" pitchFamily="2" charset="0"/>
              </a:rPr>
              <a:t>e </a:t>
            </a:r>
            <a:r>
              <a:rPr lang="fr-FR" sz="2600" dirty="0" err="1" smtClean="0">
                <a:latin typeface="Cursive standard" pitchFamily="2" charset="0"/>
              </a:rPr>
              <a:t>voi</a:t>
            </a:r>
            <a:r>
              <a:rPr lang="fr-FR" sz="2600" dirty="0" smtClean="0">
                <a:latin typeface="Cursive standard" pitchFamily="2" charset="0"/>
              </a:rPr>
              <a:t>$ 4 ²poussin$ et 5 ²sont caché$ dan$ ²le ²buisson.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y a-t-il de ²poussin$ en tout ?</a:t>
            </a:r>
            <a:endParaRPr lang="fr-FR" sz="2600" dirty="0">
              <a:latin typeface="Cursive standard" pitchFamily="2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7" y="1801696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 rot="16200000">
            <a:off x="10060066" y="685251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Fermeture de porte</a:t>
            </a:r>
            <a:endParaRPr lang="fr-FR" sz="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06" y="2437494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407568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piano</a:t>
            </a:r>
            <a:endParaRPr lang="fr-FR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58" y="6588943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460" y="2556495"/>
            <a:ext cx="5696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12148915" y="3138384"/>
            <a:ext cx="64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Conte  du Tchad</a:t>
            </a:r>
            <a:endParaRPr lang="fr-FR" sz="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85" y="6591791"/>
            <a:ext cx="6182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9769056" y="7187119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 smtClean="0"/>
              <a:t>Alibobo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165374" y="84836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43096" y="84836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71088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26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24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25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27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0327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24209" y="180837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26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27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5764808" y="2478563"/>
            <a:ext cx="4663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J</a:t>
            </a:r>
            <a:r>
              <a:rPr lang="fr-FR" sz="3200" dirty="0" smtClean="0">
                <a:latin typeface="Cursive standard" pitchFamily="2" charset="0"/>
              </a:rPr>
              <a:t>e ²sui$ un ²petit garçon et ²je ²sui$ ²trè$ malin</a:t>
            </a:r>
            <a:r>
              <a:rPr lang="fr-FR" sz="3200" dirty="0" smtClean="0">
                <a:latin typeface="Script cole" panose="00000400000000000000" pitchFamily="2" charset="0"/>
              </a:rPr>
              <a:t>.  J</a:t>
            </a:r>
            <a:r>
              <a:rPr lang="fr-FR" sz="3200" dirty="0" smtClean="0">
                <a:latin typeface="Cursive standard" pitchFamily="2" charset="0"/>
              </a:rPr>
              <a:t>e </a:t>
            </a:r>
            <a:r>
              <a:rPr lang="fr-FR" sz="3200" dirty="0" err="1" smtClean="0">
                <a:latin typeface="Cursive standard" pitchFamily="2" charset="0"/>
              </a:rPr>
              <a:t>doi</a:t>
            </a:r>
            <a:r>
              <a:rPr lang="fr-FR" sz="3200" dirty="0" smtClean="0">
                <a:latin typeface="Cursive standard" pitchFamily="2" charset="0"/>
              </a:rPr>
              <a:t>$ mon nom à ma ²taille. 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²sui$-²je 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58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1" y="2139968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65" y="2195685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46" y="2195685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59" y="2195685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37" y="2004592"/>
            <a:ext cx="1954641" cy="153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551328" y="3856765"/>
            <a:ext cx="45151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 smtClean="0">
                <a:latin typeface="Cursive standard" pitchFamily="2" charset="0"/>
              </a:rPr>
              <a:t>ouise a 4 ²sorti 4 crayon$. 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600" dirty="0" smtClean="0">
                <a:latin typeface="Cursive standard" pitchFamily="2" charset="0"/>
              </a:rPr>
              <a:t>lle en a encore 10 dan$ ²sa ²trousse.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en a-t-elle en tout ?</a:t>
            </a:r>
            <a:endParaRPr lang="fr-FR" sz="2600" dirty="0">
              <a:latin typeface="Cursive standard" pitchFamily="2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174" y="4315619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Vivaldi</a:t>
            </a:r>
            <a:endParaRPr lang="fr-FR" sz="8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90" y="6620787"/>
            <a:ext cx="6154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181" y="6599084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345928" y="854346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43096" y="780682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30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29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28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20417" y="954897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29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30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4" y="179096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30" y="2182874"/>
            <a:ext cx="1348649" cy="9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2910" y="2128446"/>
            <a:ext cx="1348649" cy="9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410211" y="3673374"/>
            <a:ext cx="46984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600" dirty="0" smtClean="0">
                <a:latin typeface="Cursive standard" pitchFamily="2" charset="0"/>
              </a:rPr>
              <a:t>l y a 6 bonbon$.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 smtClean="0">
                <a:latin typeface="Cursive standard" pitchFamily="2" charset="0"/>
              </a:rPr>
              <a:t>ucie veut en ²prendre ²plu$ que ²son ²petit ²frère.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doit elle en ²prendre ?</a:t>
            </a:r>
            <a:endParaRPr lang="fr-FR" sz="2600" dirty="0">
              <a:latin typeface="Cursive standard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10031130" y="6837767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Moto dans les bois</a:t>
            </a:r>
            <a:endParaRPr lang="fr-FR" sz="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02" y="2431882"/>
            <a:ext cx="2174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34" y="6596675"/>
            <a:ext cx="61540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4407568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harpe</a:t>
            </a:r>
            <a:endParaRPr lang="fr-FR" sz="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6639489"/>
            <a:ext cx="60916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9781702" y="7187119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Icare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144548" y="830391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797998" y="823412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75318" y="6586958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4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24209" y="181966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12248" y="1085161"/>
            <a:ext cx="885750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3</a:t>
            </a:r>
            <a:endParaRPr lang="fr-FR" sz="2800" b="1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800710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94809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4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7"/>
          <a:stretch/>
        </p:blipFill>
        <p:spPr bwMode="auto">
          <a:xfrm>
            <a:off x="1395417" y="2761018"/>
            <a:ext cx="2980456" cy="139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09" y="2502745"/>
            <a:ext cx="4663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J</a:t>
            </a:r>
            <a:r>
              <a:rPr lang="fr-FR" sz="3200" dirty="0" smtClean="0">
                <a:latin typeface="Cursive standard" pitchFamily="2" charset="0"/>
              </a:rPr>
              <a:t>e ²suis un animal.</a:t>
            </a:r>
            <a:endParaRPr lang="fr-FR" sz="3200" dirty="0" smtClean="0">
              <a:latin typeface="Script cole" panose="00000400000000000000" pitchFamily="2" charset="0"/>
            </a:endParaRPr>
          </a:p>
          <a:p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e ²sui$ rejeté ²parce que je ²suis différent de$ autre$. </a:t>
            </a:r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²sui$-²je 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61" y="2504798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18" y="1789499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74" y="1783816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56" y="2290270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2284246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360207" y="4482325"/>
            <a:ext cx="4698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200" dirty="0" smtClean="0">
                <a:latin typeface="Cursive standard" pitchFamily="2" charset="0"/>
              </a:rPr>
              <a:t>uc a 1 ²bonbon.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200" dirty="0" smtClean="0">
                <a:latin typeface="Cursive standard" pitchFamily="2" charset="0"/>
              </a:rPr>
              <a:t>aman a 4 ²bonbon$.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200" dirty="0" smtClean="0">
                <a:latin typeface="Cursive standard" pitchFamily="2" charset="0"/>
              </a:rPr>
              <a:t>apa en a 2 de </a:t>
            </a:r>
            <a:r>
              <a:rPr lang="fr-FR" sz="2200" dirty="0" err="1" smtClean="0">
                <a:latin typeface="Cursive standard" pitchFamily="2" charset="0"/>
              </a:rPr>
              <a:t>moin</a:t>
            </a:r>
            <a:r>
              <a:rPr lang="fr-FR" sz="2200" dirty="0" smtClean="0">
                <a:latin typeface="Cursive standard" pitchFamily="2" charset="0"/>
              </a:rPr>
              <a:t>$ que maman.</a:t>
            </a:r>
          </a:p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200" dirty="0" smtClean="0">
                <a:latin typeface="Cursive standard" pitchFamily="2" charset="0"/>
              </a:rPr>
              <a:t>ombien en a—il ?</a:t>
            </a:r>
            <a:endParaRPr lang="fr-FR" sz="2200" dirty="0">
              <a:latin typeface="Cursive standard" pitchFamily="2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12" y="4406135"/>
            <a:ext cx="1172358" cy="10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Tchaïkovski</a:t>
            </a:r>
            <a:endParaRPr lang="fr-FR" sz="8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45" y="6599351"/>
            <a:ext cx="6080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493" y="6588944"/>
            <a:ext cx="61880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666</Words>
  <Application>Microsoft Office PowerPoint</Application>
  <PresentationFormat>Personnalisé</PresentationFormat>
  <Paragraphs>184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Nathalie</cp:lastModifiedBy>
  <cp:revision>117</cp:revision>
  <cp:lastPrinted>2018-07-28T17:19:51Z</cp:lastPrinted>
  <dcterms:created xsi:type="dcterms:W3CDTF">2018-07-28T10:40:52Z</dcterms:created>
  <dcterms:modified xsi:type="dcterms:W3CDTF">2018-10-30T08:28:14Z</dcterms:modified>
</cp:coreProperties>
</file>