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693400" cy="7561263"/>
  <p:notesSz cx="6858000" cy="994568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6D"/>
    <a:srgbClr val="FFAE5D"/>
    <a:srgbClr val="FFEE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188" y="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1F4D8-66D3-452E-92F1-4232CF482A61}" type="datetimeFigureOut">
              <a:rPr lang="fr-FR" smtClean="0"/>
              <a:pPr/>
              <a:t>04/11/2019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A36F7-B4E3-41C4-91C0-34F4983720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7713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A36F7-B4E3-41C4-91C0-34F49837200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783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pPr/>
              <a:t>04/11/2019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290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pPr/>
              <a:t>04/11/2019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646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pPr/>
              <a:t>04/11/2019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842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pPr/>
              <a:t>04/11/2019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065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pPr/>
              <a:t>04/11/2019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775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pPr/>
              <a:t>04/11/2019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555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pPr/>
              <a:t>04/11/2019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249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pPr/>
              <a:t>04/11/2019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7520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pPr/>
              <a:t>04/11/2019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952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pPr/>
              <a:t>04/11/2019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1631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pPr/>
              <a:t>04/11/2019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06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D8C0-192D-4516-A119-4505917F9F94}" type="datetimeFigureOut">
              <a:rPr lang="fr-FR" smtClean="0"/>
              <a:pPr/>
              <a:t>04/11/2019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CC4A-2F6E-4785-BAB7-F9986ADC1E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 rot="16200000">
            <a:off x="-1753138" y="5609409"/>
            <a:ext cx="36724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/>
              <a:t>www.tiloustics.eu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xmlns="" val="117580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1.png"/><Relationship Id="rId3" Type="http://schemas.openxmlformats.org/officeDocument/2006/relationships/image" Target="../media/image25.jpeg"/><Relationship Id="rId7" Type="http://schemas.openxmlformats.org/officeDocument/2006/relationships/image" Target="../media/image16.png"/><Relationship Id="rId12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9.png"/><Relationship Id="rId5" Type="http://schemas.openxmlformats.org/officeDocument/2006/relationships/image" Target="../media/image10.png"/><Relationship Id="rId15" Type="http://schemas.openxmlformats.org/officeDocument/2006/relationships/image" Target="../media/image63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6.png"/><Relationship Id="rId3" Type="http://schemas.openxmlformats.org/officeDocument/2006/relationships/image" Target="../media/image64.png"/><Relationship Id="rId7" Type="http://schemas.openxmlformats.org/officeDocument/2006/relationships/image" Target="../media/image3.png"/><Relationship Id="rId12" Type="http://schemas.openxmlformats.org/officeDocument/2006/relationships/image" Target="../media/image65.png"/><Relationship Id="rId2" Type="http://schemas.openxmlformats.org/officeDocument/2006/relationships/image" Target="../media/image53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67.pn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1.png"/><Relationship Id="rId3" Type="http://schemas.openxmlformats.org/officeDocument/2006/relationships/image" Target="../media/image25.jpeg"/><Relationship Id="rId7" Type="http://schemas.openxmlformats.org/officeDocument/2006/relationships/image" Target="../media/image16.png"/><Relationship Id="rId12" Type="http://schemas.openxmlformats.org/officeDocument/2006/relationships/image" Target="../media/image7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69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5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openxmlformats.org/officeDocument/2006/relationships/image" Target="../media/image7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7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9.png"/><Relationship Id="rId3" Type="http://schemas.openxmlformats.org/officeDocument/2006/relationships/image" Target="../media/image25.jpeg"/><Relationship Id="rId7" Type="http://schemas.openxmlformats.org/officeDocument/2006/relationships/image" Target="../media/image16.png"/><Relationship Id="rId12" Type="http://schemas.openxmlformats.org/officeDocument/2006/relationships/image" Target="../media/image7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77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5.png"/><Relationship Id="rId3" Type="http://schemas.openxmlformats.org/officeDocument/2006/relationships/image" Target="../media/image13.png"/><Relationship Id="rId7" Type="http://schemas.openxmlformats.org/officeDocument/2006/relationships/image" Target="../media/image57.png"/><Relationship Id="rId12" Type="http://schemas.openxmlformats.org/officeDocument/2006/relationships/image" Target="../media/image84.png"/><Relationship Id="rId17" Type="http://schemas.openxmlformats.org/officeDocument/2006/relationships/image" Target="../media/image88.png"/><Relationship Id="rId2" Type="http://schemas.openxmlformats.org/officeDocument/2006/relationships/image" Target="../media/image81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83.png"/><Relationship Id="rId5" Type="http://schemas.openxmlformats.org/officeDocument/2006/relationships/image" Target="../media/image37.png"/><Relationship Id="rId15" Type="http://schemas.openxmlformats.org/officeDocument/2006/relationships/image" Target="../media/image86.png"/><Relationship Id="rId10" Type="http://schemas.openxmlformats.org/officeDocument/2006/relationships/image" Target="../media/image82.png"/><Relationship Id="rId4" Type="http://schemas.openxmlformats.org/officeDocument/2006/relationships/image" Target="../media/image28.png"/><Relationship Id="rId9" Type="http://schemas.openxmlformats.org/officeDocument/2006/relationships/image" Target="../media/image75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29.pn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8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2.png"/><Relationship Id="rId3" Type="http://schemas.openxmlformats.org/officeDocument/2006/relationships/image" Target="../media/image25.jpeg"/><Relationship Id="rId7" Type="http://schemas.openxmlformats.org/officeDocument/2006/relationships/image" Target="../media/image10.png"/><Relationship Id="rId12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1.png"/><Relationship Id="rId3" Type="http://schemas.openxmlformats.org/officeDocument/2006/relationships/image" Target="../media/image25.jpeg"/><Relationship Id="rId7" Type="http://schemas.openxmlformats.org/officeDocument/2006/relationships/image" Target="../media/image8.png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5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7.png"/><Relationship Id="rId15" Type="http://schemas.openxmlformats.org/officeDocument/2006/relationships/image" Target="../media/image47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1.png"/><Relationship Id="rId3" Type="http://schemas.openxmlformats.org/officeDocument/2006/relationships/image" Target="../media/image25.jpeg"/><Relationship Id="rId7" Type="http://schemas.openxmlformats.org/officeDocument/2006/relationships/image" Target="../media/image8.png"/><Relationship Id="rId12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9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58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8113378" y="841779"/>
            <a:ext cx="2004491" cy="6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2812719" y="889524"/>
            <a:ext cx="1900308" cy="6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576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4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4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140" y="1719934"/>
            <a:ext cx="4752528" cy="4004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9934"/>
            <a:ext cx="4752528" cy="4004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0000"/>
          <a:stretch/>
        </p:blipFill>
        <p:spPr bwMode="auto">
          <a:xfrm>
            <a:off x="5767936" y="179934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5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002885" y="7741071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un yaourt nature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856166" y="2675354"/>
            <a:ext cx="4418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Script cole" panose="00000400000000000000" pitchFamily="2" charset="0"/>
              </a:rPr>
              <a:t>N</a:t>
            </a:r>
            <a:r>
              <a:rPr lang="fr-FR" sz="2800" dirty="0" smtClean="0">
                <a:latin typeface="Cursive standard" pitchFamily="2" charset="0"/>
              </a:rPr>
              <a:t>ou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 sommes troi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 frères. </a:t>
            </a:r>
            <a:r>
              <a:rPr lang="fr-FR" sz="2800" dirty="0" smtClean="0">
                <a:latin typeface="Cursive standard" pitchFamily="2" charset="0"/>
              </a:rPr>
              <a:t/>
            </a:r>
            <a:br>
              <a:rPr lang="fr-FR" sz="2800" dirty="0" smtClean="0">
                <a:latin typeface="Cursive standard" pitchFamily="2" charset="0"/>
              </a:rPr>
            </a:br>
            <a:r>
              <a:rPr lang="fr-FR" sz="2800" dirty="0" smtClean="0">
                <a:latin typeface="Script cole" panose="00000400000000000000" pitchFamily="2" charset="0"/>
              </a:rPr>
              <a:t>N</a:t>
            </a:r>
            <a:r>
              <a:rPr lang="fr-FR" sz="2800" dirty="0" smtClean="0">
                <a:latin typeface="Cursive standard" pitchFamily="2" charset="0"/>
              </a:rPr>
              <a:t>ou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 </a:t>
            </a:r>
            <a:r>
              <a:rPr lang="fr-FR" sz="2800" dirty="0" smtClean="0">
                <a:latin typeface="Cursive standard" pitchFamily="2" charset="0"/>
              </a:rPr>
              <a:t>sommes </a:t>
            </a:r>
            <a:r>
              <a:rPr lang="fr-FR" sz="2800" dirty="0" smtClean="0">
                <a:latin typeface="Cursive standard" pitchFamily="2" charset="0"/>
              </a:rPr>
              <a:t>partis </a:t>
            </a:r>
            <a:r>
              <a:rPr lang="fr-FR" sz="2800" dirty="0" smtClean="0">
                <a:latin typeface="Cursive standard" pitchFamily="2" charset="0"/>
              </a:rPr>
              <a:t>de chez </a:t>
            </a:r>
            <a:r>
              <a:rPr lang="fr-FR" sz="2800" dirty="0" smtClean="0">
                <a:latin typeface="Cursive standard" pitchFamily="2" charset="0"/>
              </a:rPr>
              <a:t>nou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 </a:t>
            </a:r>
            <a:r>
              <a:rPr lang="fr-FR" sz="2800" dirty="0" smtClean="0">
                <a:latin typeface="Cursive standard" pitchFamily="2" charset="0"/>
              </a:rPr>
              <a:t>pour construire, chacun, notre maison.</a:t>
            </a:r>
          </a:p>
          <a:p>
            <a:r>
              <a:rPr lang="fr-FR" sz="2800" dirty="0" smtClean="0">
                <a:latin typeface="Script cole" panose="00000400000000000000" pitchFamily="2" charset="0"/>
              </a:rPr>
              <a:t>Q</a:t>
            </a:r>
            <a:r>
              <a:rPr lang="fr-FR" sz="2800" dirty="0" smtClean="0">
                <a:latin typeface="Cursive standard" pitchFamily="2" charset="0"/>
              </a:rPr>
              <a:t>ui </a:t>
            </a:r>
            <a:r>
              <a:rPr lang="fr-FR" sz="2800" dirty="0" smtClean="0">
                <a:latin typeface="Cursive standard" pitchFamily="2" charset="0"/>
              </a:rPr>
              <a:t>sommes-nous </a:t>
            </a:r>
            <a:r>
              <a:rPr lang="fr-FR" sz="2800" dirty="0" smtClean="0">
                <a:latin typeface="Cursive standard" pitchFamily="2" charset="0"/>
              </a:rPr>
              <a:t>?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989"/>
          <a:stretch/>
        </p:blipFill>
        <p:spPr bwMode="auto">
          <a:xfrm>
            <a:off x="2113442" y="2027763"/>
            <a:ext cx="1634784" cy="177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467520" y="4092313"/>
            <a:ext cx="4583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Une mouche a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6 pattes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Combien y a-t-il de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pattes pour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mouches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8" t="10396" r="14487"/>
          <a:stretch/>
        </p:blipFill>
        <p:spPr bwMode="auto">
          <a:xfrm>
            <a:off x="9142135" y="4423573"/>
            <a:ext cx="1353258" cy="129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7339" y="6593643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417545" y="7201803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Mozart</a:t>
            </a:r>
            <a:endParaRPr lang="fr-FR" sz="800" dirty="0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6619537"/>
            <a:ext cx="61483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11467380" y="681781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  <p:sp>
        <p:nvSpPr>
          <p:cNvPr id="51" name="ZoneTexte 50"/>
          <p:cNvSpPr txBox="1"/>
          <p:nvPr/>
        </p:nvSpPr>
        <p:spPr>
          <a:xfrm>
            <a:off x="9764725" y="7183118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20031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7" t="21692" r="19647" b="30453"/>
          <a:stretch/>
        </p:blipFill>
        <p:spPr bwMode="auto">
          <a:xfrm>
            <a:off x="8314913" y="866899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7" t="21692" r="19647" b="30453"/>
          <a:stretch/>
        </p:blipFill>
        <p:spPr bwMode="auto">
          <a:xfrm>
            <a:off x="2717822" y="767414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6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4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24" y="1790962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38" r="67770" b="12170"/>
          <a:stretch/>
        </p:blipFill>
        <p:spPr bwMode="auto">
          <a:xfrm>
            <a:off x="908186" y="939595"/>
            <a:ext cx="1001088" cy="73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5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6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863" y="5811056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 t="4467" r="1056" b="3256"/>
          <a:stretch/>
        </p:blipFill>
        <p:spPr bwMode="auto">
          <a:xfrm>
            <a:off x="1408730" y="2249178"/>
            <a:ext cx="3433094" cy="13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336558" y="4217139"/>
            <a:ext cx="4698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400" dirty="0" smtClean="0">
                <a:latin typeface="Cursive standard" pitchFamily="2" charset="0"/>
              </a:rPr>
              <a:t>ombien chaque grenouille doit-elle attraper de </a:t>
            </a:r>
            <a:r>
              <a:rPr lang="fr-FR" sz="2400" dirty="0" smtClean="0">
                <a:latin typeface="Cursive standard" pitchFamily="2" charset="0"/>
              </a:rPr>
              <a:t>mouches pour </a:t>
            </a:r>
            <a:r>
              <a:rPr lang="fr-FR" sz="2400" dirty="0" smtClean="0">
                <a:latin typeface="Cursive standard" pitchFamily="2" charset="0"/>
              </a:rPr>
              <a:t>en avoir autant que la </a:t>
            </a:r>
            <a:r>
              <a:rPr lang="fr-FR" sz="2400" dirty="0" smtClean="0">
                <a:latin typeface="Cursive standard" pitchFamily="2" charset="0"/>
              </a:rPr>
              <a:t>première </a:t>
            </a:r>
            <a:r>
              <a:rPr lang="fr-FR" sz="2400" dirty="0" smtClean="0">
                <a:latin typeface="Cursive standard" pitchFamily="2" charset="0"/>
              </a:rPr>
              <a:t>?</a:t>
            </a:r>
            <a:endParaRPr lang="fr-FR" sz="2400" dirty="0">
              <a:latin typeface="Cursive standard" pitchFamily="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927" b="5707"/>
          <a:stretch/>
        </p:blipFill>
        <p:spPr bwMode="auto">
          <a:xfrm>
            <a:off x="2130152" y="3369576"/>
            <a:ext cx="451598" cy="3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7" r="5904" b="13488"/>
          <a:stretch/>
        </p:blipFill>
        <p:spPr bwMode="auto">
          <a:xfrm>
            <a:off x="1244862" y="3382094"/>
            <a:ext cx="409557" cy="27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927" b="5707"/>
          <a:stretch/>
        </p:blipFill>
        <p:spPr bwMode="auto">
          <a:xfrm>
            <a:off x="1674292" y="3366861"/>
            <a:ext cx="451598" cy="3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 rot="16200000">
            <a:off x="10044349" y="6880274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Chasse d’eau</a:t>
            </a:r>
            <a:endParaRPr lang="fr-FR" sz="8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4913" y="2441283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ZoneTexte 72"/>
          <p:cNvSpPr txBox="1"/>
          <p:nvPr/>
        </p:nvSpPr>
        <p:spPr>
          <a:xfrm>
            <a:off x="4160634" y="7156445"/>
            <a:ext cx="931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flute de pan</a:t>
            </a:r>
            <a:endParaRPr lang="fr-FR" sz="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462" y="6588943"/>
            <a:ext cx="6086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4465" y="6579247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ZoneTexte 73"/>
          <p:cNvSpPr txBox="1"/>
          <p:nvPr/>
        </p:nvSpPr>
        <p:spPr>
          <a:xfrm>
            <a:off x="9523164" y="7156445"/>
            <a:ext cx="9769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La pêche au trésor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7" t="21692" r="19647" b="30453"/>
          <a:stretch/>
        </p:blipFill>
        <p:spPr bwMode="auto">
          <a:xfrm>
            <a:off x="8203639" y="832936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7" t="21692" r="19647" b="30453"/>
          <a:stretch/>
        </p:blipFill>
        <p:spPr bwMode="auto">
          <a:xfrm>
            <a:off x="2850564" y="855496"/>
            <a:ext cx="1828622" cy="65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29090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9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7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8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10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9301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0000"/>
          <a:stretch/>
        </p:blipFill>
        <p:spPr bwMode="auto">
          <a:xfrm>
            <a:off x="5767936" y="1808375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9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10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24210" y="2351841"/>
            <a:ext cx="46630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        </a:t>
            </a:r>
            <a:r>
              <a:rPr lang="fr-FR" sz="2800" dirty="0" smtClean="0">
                <a:latin typeface="Script cole" panose="00000400000000000000" pitchFamily="2" charset="0"/>
              </a:rPr>
              <a:t>J</a:t>
            </a:r>
            <a:r>
              <a:rPr lang="fr-FR" sz="2800" dirty="0" smtClean="0">
                <a:latin typeface="Cursive standard" pitchFamily="2" charset="0"/>
              </a:rPr>
              <a:t>e 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ui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 </a:t>
            </a:r>
            <a:r>
              <a:rPr lang="fr-FR" sz="2800" dirty="0" smtClean="0">
                <a:latin typeface="Cursive standard" pitchFamily="2" charset="0"/>
              </a:rPr>
              <a:t>une minuscule </a:t>
            </a:r>
            <a:r>
              <a:rPr lang="fr-FR" sz="2800" dirty="0" smtClean="0">
                <a:latin typeface="Cursive standard" pitchFamily="2" charset="0"/>
              </a:rPr>
              <a:t>petite </a:t>
            </a:r>
            <a:r>
              <a:rPr lang="fr-FR" sz="2800" dirty="0" smtClean="0">
                <a:latin typeface="Cursive standard" pitchFamily="2" charset="0"/>
              </a:rPr>
              <a:t>fille. </a:t>
            </a:r>
          </a:p>
          <a:p>
            <a:r>
              <a:rPr lang="fr-FR" sz="2800" dirty="0" smtClean="0">
                <a:latin typeface="Script cole" panose="00000400000000000000" pitchFamily="2" charset="0"/>
              </a:rPr>
              <a:t>J’</a:t>
            </a:r>
            <a:r>
              <a:rPr lang="fr-FR" sz="2800" dirty="0" smtClean="0">
                <a:latin typeface="Cursive standard" pitchFamily="2" charset="0"/>
              </a:rPr>
              <a:t>ai été enlevée </a:t>
            </a:r>
            <a:r>
              <a:rPr lang="fr-FR" sz="2800" dirty="0" smtClean="0">
                <a:latin typeface="Cursive standard" pitchFamily="2" charset="0"/>
              </a:rPr>
              <a:t>par </a:t>
            </a:r>
            <a:r>
              <a:rPr lang="fr-FR" sz="2800" dirty="0" smtClean="0">
                <a:latin typeface="Cursive standard" pitchFamily="2" charset="0"/>
              </a:rPr>
              <a:t>une grenouille et </a:t>
            </a:r>
            <a:r>
              <a:rPr lang="fr-FR" sz="2800" dirty="0" smtClean="0">
                <a:latin typeface="Cursive standard" pitchFamily="2" charset="0"/>
              </a:rPr>
              <a:t>je </a:t>
            </a:r>
            <a:r>
              <a:rPr lang="fr-FR" sz="2800" dirty="0" smtClean="0">
                <a:latin typeface="Cursive standard" pitchFamily="2" charset="0"/>
              </a:rPr>
              <a:t>me </a:t>
            </a:r>
            <a:r>
              <a:rPr lang="fr-FR" sz="2800" dirty="0" smtClean="0">
                <a:latin typeface="Cursive standard" pitchFamily="2" charset="0"/>
              </a:rPr>
              <a:t>sui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 </a:t>
            </a:r>
            <a:r>
              <a:rPr lang="fr-FR" sz="2800" dirty="0" smtClean="0">
                <a:latin typeface="Cursive standard" pitchFamily="2" charset="0"/>
              </a:rPr>
              <a:t>réfugiée chez </a:t>
            </a:r>
            <a:r>
              <a:rPr lang="fr-FR" sz="2800" dirty="0" smtClean="0">
                <a:latin typeface="Cursive standard" pitchFamily="2" charset="0"/>
              </a:rPr>
              <a:t>la souris des champs.</a:t>
            </a:r>
            <a:endParaRPr lang="fr-FR" sz="2800" dirty="0" smtClean="0">
              <a:latin typeface="Cursive standard" pitchFamily="2" charset="0"/>
            </a:endParaRPr>
          </a:p>
          <a:p>
            <a:r>
              <a:rPr lang="fr-FR" sz="2800" dirty="0" smtClean="0">
                <a:latin typeface="Script cole" panose="00000400000000000000" pitchFamily="2" charset="0"/>
              </a:rPr>
              <a:t>Q</a:t>
            </a:r>
            <a:r>
              <a:rPr lang="fr-FR" sz="2800" dirty="0" smtClean="0">
                <a:latin typeface="Cursive standard" pitchFamily="2" charset="0"/>
              </a:rPr>
              <a:t>ui </a:t>
            </a:r>
            <a:r>
              <a:rPr lang="fr-FR" sz="2800" dirty="0" smtClean="0">
                <a:latin typeface="Cursive standard" pitchFamily="2" charset="0"/>
              </a:rPr>
              <a:t>suis-je </a:t>
            </a:r>
            <a:r>
              <a:rPr lang="fr-FR" sz="2800" dirty="0" smtClean="0">
                <a:latin typeface="Cursive standard" pitchFamily="2" charset="0"/>
              </a:rPr>
              <a:t>?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057" y="2134742"/>
            <a:ext cx="3078879" cy="96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450156" y="3680620"/>
            <a:ext cx="46421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600" dirty="0" smtClean="0">
                <a:latin typeface="Cursive standard" pitchFamily="2" charset="0"/>
              </a:rPr>
              <a:t>l y a 3 </a:t>
            </a:r>
            <a:r>
              <a:rPr lang="fr-FR" sz="2600" dirty="0" smtClean="0">
                <a:latin typeface="Cursive standard" pitchFamily="2" charset="0"/>
              </a:rPr>
              <a:t>pomme</a:t>
            </a:r>
            <a:r>
              <a:rPr lang="fr-FR" sz="2600" dirty="0" smtClean="0">
                <a:latin typeface="Cursive standard" pitchFamily="2" charset="0"/>
              </a:rPr>
              <a:t>s</a:t>
            </a:r>
            <a:r>
              <a:rPr lang="fr-FR" sz="2600" dirty="0" smtClean="0">
                <a:latin typeface="Cursive standard" pitchFamily="2" charset="0"/>
              </a:rPr>
              <a:t>.</a:t>
            </a:r>
            <a:endParaRPr lang="fr-FR" sz="2600" dirty="0" smtClean="0">
              <a:latin typeface="Cursive standard" pitchFamily="2" charset="0"/>
            </a:endParaRP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600" dirty="0" smtClean="0">
                <a:latin typeface="Cursive standard" pitchFamily="2" charset="0"/>
              </a:rPr>
              <a:t>lles sont jaune</a:t>
            </a:r>
            <a:r>
              <a:rPr lang="fr-FR" sz="2600" dirty="0" smtClean="0">
                <a:latin typeface="Cursive standard" pitchFamily="2" charset="0"/>
              </a:rPr>
              <a:t>s</a:t>
            </a:r>
            <a:r>
              <a:rPr lang="fr-FR" sz="2600" dirty="0" smtClean="0">
                <a:latin typeface="Cursive standard" pitchFamily="2" charset="0"/>
              </a:rPr>
              <a:t> </a:t>
            </a:r>
            <a:r>
              <a:rPr lang="fr-FR" sz="2600" dirty="0" smtClean="0">
                <a:latin typeface="Cursive standard" pitchFamily="2" charset="0"/>
              </a:rPr>
              <a:t>ou </a:t>
            </a:r>
            <a:r>
              <a:rPr lang="fr-FR" sz="2600" dirty="0" smtClean="0">
                <a:latin typeface="Cursive standard" pitchFamily="2" charset="0"/>
              </a:rPr>
              <a:t>rouges.</a:t>
            </a:r>
            <a:endParaRPr lang="fr-FR" sz="2600" dirty="0" smtClean="0">
              <a:latin typeface="Cursive standard" pitchFamily="2" charset="0"/>
            </a:endParaRP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600" dirty="0" smtClean="0">
                <a:latin typeface="Cursive standard" pitchFamily="2" charset="0"/>
              </a:rPr>
              <a:t>l y a 2 </a:t>
            </a:r>
            <a:r>
              <a:rPr lang="fr-FR" sz="2600" dirty="0" smtClean="0">
                <a:latin typeface="Cursive standard" pitchFamily="2" charset="0"/>
              </a:rPr>
              <a:t>pomme</a:t>
            </a:r>
            <a:r>
              <a:rPr lang="fr-FR" sz="2600" dirty="0" smtClean="0">
                <a:latin typeface="Cursive standard" pitchFamily="2" charset="0"/>
              </a:rPr>
              <a:t>s</a:t>
            </a:r>
            <a:r>
              <a:rPr lang="fr-FR" sz="2600" dirty="0" smtClean="0">
                <a:latin typeface="Cursive standard" pitchFamily="2" charset="0"/>
              </a:rPr>
              <a:t> jaune</a:t>
            </a:r>
            <a:r>
              <a:rPr lang="fr-FR" sz="2600" dirty="0" smtClean="0">
                <a:latin typeface="Cursive standard" pitchFamily="2" charset="0"/>
              </a:rPr>
              <a:t>s</a:t>
            </a:r>
            <a:r>
              <a:rPr lang="fr-FR" sz="2600" dirty="0" smtClean="0">
                <a:latin typeface="Cursive standard" pitchFamily="2" charset="0"/>
              </a:rPr>
              <a:t>.</a:t>
            </a:r>
            <a:endParaRPr lang="fr-FR" sz="2600" dirty="0" smtClean="0">
              <a:latin typeface="Cursive standard" pitchFamily="2" charset="0"/>
            </a:endParaRP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 smtClean="0">
                <a:latin typeface="Cursive standard" pitchFamily="2" charset="0"/>
              </a:rPr>
              <a:t>ombien de </a:t>
            </a:r>
            <a:r>
              <a:rPr lang="fr-FR" sz="2600" dirty="0" smtClean="0">
                <a:latin typeface="Cursive standard" pitchFamily="2" charset="0"/>
              </a:rPr>
              <a:t>pomme</a:t>
            </a:r>
            <a:r>
              <a:rPr lang="fr-FR" sz="2600" dirty="0" smtClean="0">
                <a:latin typeface="Cursive standard" pitchFamily="2" charset="0"/>
              </a:rPr>
              <a:t>s</a:t>
            </a:r>
            <a:r>
              <a:rPr lang="fr-FR" sz="2600" dirty="0" smtClean="0">
                <a:latin typeface="Cursive standard" pitchFamily="2" charset="0"/>
              </a:rPr>
              <a:t> </a:t>
            </a:r>
            <a:r>
              <a:rPr lang="fr-FR" sz="2600" dirty="0" smtClean="0">
                <a:latin typeface="Cursive standard" pitchFamily="2" charset="0"/>
              </a:rPr>
              <a:t>sont </a:t>
            </a:r>
            <a:r>
              <a:rPr lang="fr-FR" sz="2600" dirty="0" smtClean="0">
                <a:latin typeface="Cursive standard" pitchFamily="2" charset="0"/>
              </a:rPr>
              <a:t>rouges </a:t>
            </a:r>
            <a:r>
              <a:rPr lang="fr-FR" sz="2600" dirty="0" smtClean="0">
                <a:latin typeface="Cursive standard" pitchFamily="2" charset="0"/>
              </a:rPr>
              <a:t>?</a:t>
            </a:r>
            <a:endParaRPr lang="fr-FR" sz="2600" dirty="0">
              <a:latin typeface="Cursive standard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8281" b="87359" l="1567" r="92363">
                        <a14:foregroundMark x1="30875" y1="83074" x2="30875" y2="83074"/>
                        <a14:foregroundMark x1="36488" y1="78147" x2="36488" y2="78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29" b="12920"/>
          <a:stretch/>
        </p:blipFill>
        <p:spPr>
          <a:xfrm>
            <a:off x="8675824" y="4518620"/>
            <a:ext cx="1524777" cy="1084290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4375873" y="7164606"/>
            <a:ext cx="688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Bach</a:t>
            </a:r>
            <a:endParaRPr lang="fr-FR" sz="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5010" y="6572682"/>
            <a:ext cx="6080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1987" y="6588944"/>
            <a:ext cx="6086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7" t="21692" r="19647" b="30453"/>
          <a:stretch/>
        </p:blipFill>
        <p:spPr bwMode="auto">
          <a:xfrm>
            <a:off x="8414180" y="836555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7" t="21692" r="19647" b="30453"/>
          <a:stretch/>
        </p:blipFill>
        <p:spPr bwMode="auto">
          <a:xfrm>
            <a:off x="2793279" y="787629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13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12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11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60" y="1797422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38" r="67770" b="12170"/>
          <a:stretch/>
        </p:blipFill>
        <p:spPr bwMode="auto">
          <a:xfrm>
            <a:off x="808851" y="942693"/>
            <a:ext cx="1100423" cy="80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82927" y="104174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12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13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332" y="1887354"/>
            <a:ext cx="2018067" cy="2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393357" y="3955323"/>
            <a:ext cx="45848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600" dirty="0" smtClean="0">
                <a:latin typeface="Cursive standard" pitchFamily="2" charset="0"/>
              </a:rPr>
              <a:t>ulien a 5 </a:t>
            </a:r>
            <a:r>
              <a:rPr lang="fr-FR" sz="2600" dirty="0" smtClean="0">
                <a:latin typeface="Cursive standard" pitchFamily="2" charset="0"/>
              </a:rPr>
              <a:t>ans.</a:t>
            </a:r>
            <a:endParaRPr lang="fr-FR" sz="2600" dirty="0" smtClean="0">
              <a:latin typeface="Cursive standard" pitchFamily="2" charset="0"/>
            </a:endParaRP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600" dirty="0" smtClean="0">
                <a:latin typeface="Cursive standard" pitchFamily="2" charset="0"/>
              </a:rPr>
              <a:t>a sœur,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600" dirty="0" smtClean="0">
                <a:latin typeface="Cursive standard" pitchFamily="2" charset="0"/>
              </a:rPr>
              <a:t>ou, a 2 </a:t>
            </a:r>
            <a:r>
              <a:rPr lang="fr-FR" sz="2600" dirty="0" smtClean="0">
                <a:latin typeface="Cursive standard" pitchFamily="2" charset="0"/>
              </a:rPr>
              <a:t>ans </a:t>
            </a:r>
            <a:r>
              <a:rPr lang="fr-FR" sz="2600" dirty="0" smtClean="0">
                <a:latin typeface="Cursive standard" pitchFamily="2" charset="0"/>
              </a:rPr>
              <a:t>de </a:t>
            </a:r>
            <a:r>
              <a:rPr lang="fr-FR" sz="2600" dirty="0" smtClean="0">
                <a:latin typeface="Cursive standard" pitchFamily="2" charset="0"/>
              </a:rPr>
              <a:t>moin</a:t>
            </a:r>
            <a:r>
              <a:rPr lang="fr-FR" sz="2600" dirty="0" smtClean="0">
                <a:latin typeface="Cursive standard" pitchFamily="2" charset="0"/>
              </a:rPr>
              <a:t>s</a:t>
            </a:r>
            <a:r>
              <a:rPr lang="fr-FR" sz="2600" dirty="0" smtClean="0">
                <a:latin typeface="Cursive standard" pitchFamily="2" charset="0"/>
              </a:rPr>
              <a:t> </a:t>
            </a:r>
            <a:r>
              <a:rPr lang="fr-FR" sz="2600" dirty="0" smtClean="0">
                <a:latin typeface="Cursive standard" pitchFamily="2" charset="0"/>
              </a:rPr>
              <a:t>que lui.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2600" dirty="0" smtClean="0">
                <a:latin typeface="Cursive standard" pitchFamily="2" charset="0"/>
              </a:rPr>
              <a:t>uel est l’âge de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600" dirty="0" smtClean="0">
                <a:latin typeface="Cursive standard" pitchFamily="2" charset="0"/>
              </a:rPr>
              <a:t>ou ?</a:t>
            </a:r>
            <a:endParaRPr lang="fr-FR" sz="2600" dirty="0">
              <a:latin typeface="Cursive standard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 rot="16200000">
            <a:off x="10044349" y="6852514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Vaches</a:t>
            </a:r>
            <a:endParaRPr lang="fr-FR" sz="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150" y="2573033"/>
            <a:ext cx="2194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3945291" y="7156445"/>
            <a:ext cx="1147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Musiques du monde</a:t>
            </a:r>
            <a:endParaRPr lang="fr-FR" sz="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392" y="6566266"/>
            <a:ext cx="6148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2818" y="6588943"/>
            <a:ext cx="6148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9356717" y="7187119"/>
            <a:ext cx="1147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La voix de Perle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7" t="21692" r="19647" b="30453"/>
          <a:stretch/>
        </p:blipFill>
        <p:spPr bwMode="auto">
          <a:xfrm>
            <a:off x="8192923" y="823412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7" t="21692" r="19647" b="30453"/>
          <a:stretch/>
        </p:blipFill>
        <p:spPr bwMode="auto">
          <a:xfrm>
            <a:off x="2915799" y="861158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276742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16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14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15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17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8159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0000"/>
          <a:stretch/>
        </p:blipFill>
        <p:spPr bwMode="auto">
          <a:xfrm>
            <a:off x="5772185" y="179541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060481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16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040"/>
          <a:stretch/>
        </p:blipFill>
        <p:spPr bwMode="auto">
          <a:xfrm>
            <a:off x="796845" y="748270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17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8973801" y="7573009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Script cole" panose="00000400000000000000" pitchFamily="2" charset="0"/>
              </a:rPr>
              <a:t>…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²en ²lune de miel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72185" y="2233990"/>
            <a:ext cx="4570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        J</a:t>
            </a:r>
            <a:r>
              <a:rPr lang="fr-FR" sz="3200" dirty="0" smtClean="0">
                <a:latin typeface="Cursive standard" pitchFamily="2" charset="0"/>
              </a:rPr>
              <a:t>e </a:t>
            </a:r>
            <a:r>
              <a:rPr lang="fr-FR" sz="3200" dirty="0" smtClean="0">
                <a:latin typeface="Cursive standard" pitchFamily="2" charset="0"/>
              </a:rPr>
              <a:t>sui</a:t>
            </a:r>
            <a:r>
              <a:rPr lang="fr-FR" sz="3200" dirty="0" smtClean="0">
                <a:latin typeface="Cursive standard" pitchFamily="2" charset="0"/>
              </a:rPr>
              <a:t>s</a:t>
            </a:r>
            <a:r>
              <a:rPr lang="fr-FR" sz="3200" dirty="0" smtClean="0">
                <a:latin typeface="Cursive standard" pitchFamily="2" charset="0"/>
              </a:rPr>
              <a:t> une </a:t>
            </a:r>
            <a:r>
              <a:rPr lang="fr-FR" sz="3200" dirty="0" smtClean="0">
                <a:latin typeface="Cursive standard" pitchFamily="2" charset="0"/>
              </a:rPr>
              <a:t>vraie </a:t>
            </a:r>
            <a:r>
              <a:rPr lang="fr-FR" sz="3200" dirty="0" smtClean="0">
                <a:latin typeface="Cursive standard" pitchFamily="2" charset="0"/>
              </a:rPr>
              <a:t>princesse</a:t>
            </a:r>
            <a:r>
              <a:rPr lang="fr-FR" sz="3200" dirty="0" smtClean="0">
                <a:latin typeface="Cursive standard" pitchFamily="2" charset="0"/>
              </a:rPr>
              <a:t>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J’</a:t>
            </a:r>
            <a:r>
              <a:rPr lang="fr-FR" sz="3200" dirty="0" smtClean="0">
                <a:latin typeface="Cursive standard" pitchFamily="2" charset="0"/>
              </a:rPr>
              <a:t>ai </a:t>
            </a:r>
            <a:r>
              <a:rPr lang="fr-FR" sz="3200" dirty="0" smtClean="0">
                <a:latin typeface="Cursive standard" pitchFamily="2" charset="0"/>
              </a:rPr>
              <a:t>passé </a:t>
            </a:r>
            <a:r>
              <a:rPr lang="fr-FR" sz="3200" dirty="0" smtClean="0">
                <a:latin typeface="Cursive standard" pitchFamily="2" charset="0"/>
              </a:rPr>
              <a:t>une </a:t>
            </a:r>
            <a:r>
              <a:rPr lang="fr-FR" sz="3200" dirty="0" smtClean="0">
                <a:latin typeface="Cursive standard" pitchFamily="2" charset="0"/>
              </a:rPr>
              <a:t>trè</a:t>
            </a:r>
            <a:r>
              <a:rPr lang="fr-FR" sz="3200" dirty="0" smtClean="0">
                <a:latin typeface="Cursive standard" pitchFamily="2" charset="0"/>
              </a:rPr>
              <a:t>s</a:t>
            </a:r>
            <a:r>
              <a:rPr lang="fr-FR" sz="3200" dirty="0" smtClean="0">
                <a:latin typeface="Cursive standard" pitchFamily="2" charset="0"/>
              </a:rPr>
              <a:t> </a:t>
            </a:r>
            <a:r>
              <a:rPr lang="fr-FR" sz="3200" dirty="0" smtClean="0">
                <a:latin typeface="Cursive standard" pitchFamily="2" charset="0"/>
              </a:rPr>
              <a:t>mauvaise nuit et </a:t>
            </a:r>
            <a:r>
              <a:rPr lang="fr-FR" sz="3200" dirty="0" smtClean="0">
                <a:latin typeface="Cursive standard" pitchFamily="2" charset="0"/>
              </a:rPr>
              <a:t>j’ai le corp</a:t>
            </a:r>
            <a:r>
              <a:rPr lang="fr-FR" sz="3200" dirty="0" smtClean="0">
                <a:latin typeface="Cursive standard" pitchFamily="2" charset="0"/>
              </a:rPr>
              <a:t>s</a:t>
            </a:r>
            <a:r>
              <a:rPr lang="fr-FR" sz="3200" dirty="0" smtClean="0">
                <a:latin typeface="Cursive standard" pitchFamily="2" charset="0"/>
              </a:rPr>
              <a:t> tout </a:t>
            </a:r>
            <a:r>
              <a:rPr lang="fr-FR" sz="3200" dirty="0" smtClean="0">
                <a:latin typeface="Cursive standard" pitchFamily="2" charset="0"/>
              </a:rPr>
              <a:t>endolori.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Q</a:t>
            </a:r>
            <a:r>
              <a:rPr lang="fr-FR" sz="3200" dirty="0" smtClean="0">
                <a:latin typeface="Cursive standard" pitchFamily="2" charset="0"/>
              </a:rPr>
              <a:t>ui </a:t>
            </a:r>
            <a:r>
              <a:rPr lang="fr-FR" sz="3200" dirty="0" smtClean="0">
                <a:latin typeface="Cursive standard" pitchFamily="2" charset="0"/>
              </a:rPr>
              <a:t>sui</a:t>
            </a:r>
            <a:r>
              <a:rPr lang="fr-FR" sz="3200" dirty="0" smtClean="0">
                <a:latin typeface="Cursive standard" pitchFamily="2" charset="0"/>
              </a:rPr>
              <a:t>s</a:t>
            </a:r>
            <a:r>
              <a:rPr lang="fr-FR" sz="3200" dirty="0" smtClean="0">
                <a:latin typeface="Cursive standard" pitchFamily="2" charset="0"/>
              </a:rPr>
              <a:t>-je </a:t>
            </a:r>
            <a:r>
              <a:rPr lang="fr-FR" sz="3200" dirty="0" smtClean="0">
                <a:latin typeface="Cursive standard" pitchFamily="2" charset="0"/>
              </a:rPr>
              <a:t>?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957"/>
          <a:stretch/>
        </p:blipFill>
        <p:spPr bwMode="auto">
          <a:xfrm>
            <a:off x="1124051" y="1964241"/>
            <a:ext cx="3630885" cy="201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351864" y="4388426"/>
            <a:ext cx="45848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 smtClean="0">
                <a:latin typeface="Cursive standard" pitchFamily="2" charset="0"/>
              </a:rPr>
              <a:t>ombien </a:t>
            </a:r>
            <a:r>
              <a:rPr lang="fr-FR" sz="2600" dirty="0" smtClean="0">
                <a:latin typeface="Cursive standard" pitchFamily="2" charset="0"/>
              </a:rPr>
              <a:t>faut-il </a:t>
            </a:r>
            <a:r>
              <a:rPr lang="fr-FR" sz="2600" dirty="0" smtClean="0">
                <a:latin typeface="Cursive standard" pitchFamily="2" charset="0"/>
              </a:rPr>
              <a:t>de </a:t>
            </a:r>
            <a:r>
              <a:rPr lang="fr-FR" sz="2600" dirty="0" smtClean="0">
                <a:latin typeface="Cursive standard" pitchFamily="2" charset="0"/>
              </a:rPr>
              <a:t>chaussures pour tou</a:t>
            </a:r>
            <a:r>
              <a:rPr lang="fr-FR" sz="2600" dirty="0" smtClean="0">
                <a:latin typeface="Cursive standard" pitchFamily="2" charset="0"/>
              </a:rPr>
              <a:t>s</a:t>
            </a:r>
            <a:r>
              <a:rPr lang="fr-FR" sz="2600" dirty="0" smtClean="0">
                <a:latin typeface="Cursive standard" pitchFamily="2" charset="0"/>
              </a:rPr>
              <a:t> le</a:t>
            </a:r>
            <a:r>
              <a:rPr lang="fr-FR" sz="2600" dirty="0" smtClean="0">
                <a:latin typeface="Cursive standard" pitchFamily="2" charset="0"/>
              </a:rPr>
              <a:t>s</a:t>
            </a:r>
            <a:r>
              <a:rPr lang="fr-FR" sz="2600" dirty="0" smtClean="0">
                <a:latin typeface="Cursive standard" pitchFamily="2" charset="0"/>
              </a:rPr>
              <a:t> enfants?</a:t>
            </a:r>
            <a:endParaRPr lang="fr-FR" sz="2600" dirty="0">
              <a:latin typeface="Cursive standard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0395" y="3975034"/>
            <a:ext cx="10422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/>
              <a:t>https://www.mysticlolly.fr/</a:t>
            </a:r>
          </a:p>
        </p:txBody>
      </p:sp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6432" y="4470395"/>
            <a:ext cx="1392482" cy="10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069" y="6552606"/>
            <a:ext cx="61597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ZoneTexte 61"/>
          <p:cNvSpPr txBox="1"/>
          <p:nvPr/>
        </p:nvSpPr>
        <p:spPr>
          <a:xfrm>
            <a:off x="4375873" y="7164606"/>
            <a:ext cx="688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Händel</a:t>
            </a:r>
            <a:endParaRPr lang="fr-FR" sz="800" dirty="0"/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7915" y="6588944"/>
            <a:ext cx="6148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7" t="21692" r="19647" b="30453"/>
          <a:stretch/>
        </p:blipFill>
        <p:spPr bwMode="auto">
          <a:xfrm>
            <a:off x="8422263" y="823412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7" t="21692" r="19647" b="30453"/>
          <a:stretch/>
        </p:blipFill>
        <p:spPr bwMode="auto">
          <a:xfrm>
            <a:off x="2842315" y="759939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20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19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18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57" y="1810859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38" r="67770" b="12170"/>
          <a:stretch/>
        </p:blipFill>
        <p:spPr bwMode="auto">
          <a:xfrm>
            <a:off x="906053" y="925871"/>
            <a:ext cx="1076865" cy="79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065800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19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2738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20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470104" y="2710816"/>
            <a:ext cx="4424600" cy="127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274602" y="4209259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1800" dirty="0" smtClean="0">
                <a:latin typeface="Cursive standard" pitchFamily="2" charset="0"/>
              </a:rPr>
              <a:t>n </a:t>
            </a:r>
            <a:r>
              <a:rPr lang="fr-FR" sz="1800" dirty="0" smtClean="0">
                <a:latin typeface="Cursive standard" pitchFamily="2" charset="0"/>
              </a:rPr>
              <a:t>singe </a:t>
            </a:r>
            <a:r>
              <a:rPr lang="fr-FR" sz="1800" dirty="0" smtClean="0">
                <a:latin typeface="Cursive standard" pitchFamily="2" charset="0"/>
              </a:rPr>
              <a:t>a mangé 16 </a:t>
            </a:r>
            <a:r>
              <a:rPr lang="fr-FR" sz="1800" dirty="0" smtClean="0">
                <a:latin typeface="Cursive standard" pitchFamily="2" charset="0"/>
              </a:rPr>
              <a:t>bananes </a:t>
            </a:r>
            <a:r>
              <a:rPr lang="fr-FR" sz="1800" dirty="0" smtClean="0">
                <a:latin typeface="Cursive standard" pitchFamily="2" charset="0"/>
              </a:rPr>
              <a:t>en 4 </a:t>
            </a:r>
            <a:r>
              <a:rPr lang="fr-FR" sz="1800" dirty="0" smtClean="0">
                <a:latin typeface="Cursive standard" pitchFamily="2" charset="0"/>
              </a:rPr>
              <a:t>jour</a:t>
            </a:r>
            <a:r>
              <a:rPr lang="fr-FR" sz="1800" dirty="0" smtClean="0">
                <a:latin typeface="Cursive standard" pitchFamily="2" charset="0"/>
              </a:rPr>
              <a:t>s</a:t>
            </a:r>
            <a:r>
              <a:rPr lang="fr-FR" sz="1800" dirty="0" smtClean="0">
                <a:latin typeface="Cursive standard" pitchFamily="2" charset="0"/>
              </a:rPr>
              <a:t>. </a:t>
            </a:r>
            <a:endParaRPr lang="fr-FR" sz="1800" dirty="0" smtClean="0">
              <a:latin typeface="Cursive standard" pitchFamily="2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800" dirty="0" smtClean="0">
                <a:latin typeface="Cursive standard" pitchFamily="2" charset="0"/>
              </a:rPr>
              <a:t>l en a mangé </a:t>
            </a:r>
            <a:r>
              <a:rPr lang="fr-FR" sz="1800" dirty="0" smtClean="0">
                <a:latin typeface="Cursive standard" pitchFamily="2" charset="0"/>
              </a:rPr>
              <a:t>le </a:t>
            </a:r>
            <a:r>
              <a:rPr lang="fr-FR" sz="1800" dirty="0" smtClean="0">
                <a:latin typeface="Cursive standard" pitchFamily="2" charset="0"/>
              </a:rPr>
              <a:t>même nombre chaque </a:t>
            </a:r>
            <a:r>
              <a:rPr lang="fr-FR" sz="1800" dirty="0" smtClean="0">
                <a:latin typeface="Cursive standard" pitchFamily="2" charset="0"/>
              </a:rPr>
              <a:t>jour</a:t>
            </a:r>
            <a:r>
              <a:rPr lang="fr-FR" sz="1800" dirty="0" smtClean="0">
                <a:latin typeface="Cursive standard" pitchFamily="2" charset="0"/>
              </a:rPr>
              <a:t>.</a:t>
            </a: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800" dirty="0" smtClean="0">
                <a:latin typeface="Cursive standard" pitchFamily="2" charset="0"/>
              </a:rPr>
              <a:t>ombien a-t-il mangé de </a:t>
            </a:r>
            <a:r>
              <a:rPr lang="fr-FR" sz="1800" dirty="0" smtClean="0">
                <a:latin typeface="Cursive standard" pitchFamily="2" charset="0"/>
              </a:rPr>
              <a:t>bananes par jour </a:t>
            </a:r>
            <a:r>
              <a:rPr lang="fr-FR" sz="1800" dirty="0" smtClean="0">
                <a:latin typeface="Cursive standard" pitchFamily="2" charset="0"/>
              </a:rPr>
              <a:t>?</a:t>
            </a:r>
            <a:endParaRPr lang="fr-FR" sz="1800" dirty="0">
              <a:latin typeface="Cursive standard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252" y="2542163"/>
            <a:ext cx="2132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 rot="16200000">
            <a:off x="10044349" y="6852514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Pomme croquée</a:t>
            </a:r>
            <a:endParaRPr lang="fr-FR" sz="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778" y="6588943"/>
            <a:ext cx="6086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4375873" y="7164606"/>
            <a:ext cx="688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Jazz</a:t>
            </a:r>
            <a:endParaRPr lang="fr-FR" sz="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9497" y="6552606"/>
            <a:ext cx="61597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9381233" y="7159975"/>
            <a:ext cx="1052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La fiancée de l’hiver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1188891"/>
              </p:ext>
            </p:extLst>
          </p:nvPr>
        </p:nvGraphicFramePr>
        <p:xfrm>
          <a:off x="306140" y="3852639"/>
          <a:ext cx="1008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  <a:gridCol w="2520000"/>
                <a:gridCol w="2520000"/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Vivaldi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Tchaïkovski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Bach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Händel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7710267"/>
              </p:ext>
            </p:extLst>
          </p:nvPr>
        </p:nvGraphicFramePr>
        <p:xfrm>
          <a:off x="2810396" y="151680"/>
          <a:ext cx="756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  <a:gridCol w="2520000"/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Mozart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Beethoven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Chopin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 descr="C:\Users\Nathalie\AppData\Local\Microsoft\Windows\INetCache\IE\R7CN3XAD\musical-notes-763190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933" y="324247"/>
            <a:ext cx="2416606" cy="32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596" y="2106388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6284" y="2127447"/>
            <a:ext cx="145333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4206" y="2127447"/>
            <a:ext cx="142533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66" y="5868863"/>
            <a:ext cx="1448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978" y="5868863"/>
            <a:ext cx="143066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537" y="5868863"/>
            <a:ext cx="143066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3469" y="5868863"/>
            <a:ext cx="144934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978" y="468263"/>
            <a:ext cx="127420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729" y="468263"/>
            <a:ext cx="1163171" cy="139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374"/>
          <a:stretch/>
        </p:blipFill>
        <p:spPr bwMode="auto">
          <a:xfrm>
            <a:off x="8353927" y="468263"/>
            <a:ext cx="1483813" cy="141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4" t="5578" r="5994" b="7863"/>
          <a:stretch/>
        </p:blipFill>
        <p:spPr bwMode="auto">
          <a:xfrm>
            <a:off x="987196" y="4140671"/>
            <a:ext cx="1210940" cy="14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365" y="4140671"/>
            <a:ext cx="1139891" cy="14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141" y="4140672"/>
            <a:ext cx="1119619" cy="14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021"/>
          <a:stretch/>
        </p:blipFill>
        <p:spPr bwMode="auto">
          <a:xfrm>
            <a:off x="8401006" y="4155880"/>
            <a:ext cx="1511734" cy="14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47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7116690"/>
              </p:ext>
            </p:extLst>
          </p:nvPr>
        </p:nvGraphicFramePr>
        <p:xfrm>
          <a:off x="306140" y="4428703"/>
          <a:ext cx="1008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  <a:gridCol w="2520000"/>
                <a:gridCol w="2520000"/>
              </a:tblGrid>
              <a:tr h="2520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8689660"/>
              </p:ext>
            </p:extLst>
          </p:nvPr>
        </p:nvGraphicFramePr>
        <p:xfrm>
          <a:off x="2718125" y="828303"/>
          <a:ext cx="756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  <a:gridCol w="2520000"/>
              </a:tblGrid>
              <a:tr h="2520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42" name="Picture 2" descr="C:\Users\Nathalie\AppData\Local\Microsoft\Windows\INetCache\IE\VPLE3MJ3\zen_stones_by_undeadstawa-d36h8mn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256879" y="684287"/>
            <a:ext cx="2209524" cy="24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444" y="1188343"/>
            <a:ext cx="180833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732" y="118834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5012" y="1188343"/>
            <a:ext cx="181833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403" y="4860751"/>
            <a:ext cx="178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7167" y="4860751"/>
            <a:ext cx="182001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748" y="4879230"/>
            <a:ext cx="179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6108" y="4860751"/>
            <a:ext cx="180833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4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3386298"/>
              </p:ext>
            </p:extLst>
          </p:nvPr>
        </p:nvGraphicFramePr>
        <p:xfrm>
          <a:off x="306140" y="3852639"/>
          <a:ext cx="1008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  <a:gridCol w="2520000"/>
                <a:gridCol w="2520000"/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harpe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Flute de pan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Musique du monde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Jazz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5819400"/>
              </p:ext>
            </p:extLst>
          </p:nvPr>
        </p:nvGraphicFramePr>
        <p:xfrm>
          <a:off x="2810396" y="151680"/>
          <a:ext cx="756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  <a:gridCol w="2520000"/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violon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guitare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piano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2" descr="C:\Users\Nathalie\AppData\Local\Microsoft\Windows\INetCache\IE\R7CN3XAD\musical-notes-763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132" y="321554"/>
            <a:ext cx="2402737" cy="32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025" y="2142495"/>
            <a:ext cx="142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7148" y="2142495"/>
            <a:ext cx="146402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3733" y="2174090"/>
            <a:ext cx="142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076" y="5868863"/>
            <a:ext cx="144800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439" y="5866754"/>
            <a:ext cx="1432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825" y="5868863"/>
            <a:ext cx="144666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5179" y="5860453"/>
            <a:ext cx="1432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1286" y="280609"/>
            <a:ext cx="2202306" cy="149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14955">
            <a:off x="5627936" y="127554"/>
            <a:ext cx="1729176" cy="17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3897" y="440973"/>
            <a:ext cx="1523672" cy="14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588" y="4140671"/>
            <a:ext cx="1138985" cy="145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4986" y="4310880"/>
            <a:ext cx="1134906" cy="11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0756" y="4244004"/>
            <a:ext cx="1482181" cy="12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9201" y="4334361"/>
            <a:ext cx="2065363" cy="115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158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8307480" y="881092"/>
            <a:ext cx="1900308" cy="6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2648332" y="810335"/>
            <a:ext cx="1900308" cy="6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8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7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6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38" r="67770" b="12170"/>
          <a:stretch/>
        </p:blipFill>
        <p:spPr bwMode="auto">
          <a:xfrm>
            <a:off x="882752" y="971413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7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8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6140" y="1719934"/>
            <a:ext cx="4752528" cy="4004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5634732" y="1719934"/>
            <a:ext cx="4752528" cy="4004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16200000">
            <a:off x="10274466" y="7090437"/>
            <a:ext cx="694732" cy="21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abeilles</a:t>
            </a:r>
            <a:endParaRPr lang="fr-FR" sz="800" dirty="0"/>
          </a:p>
        </p:txBody>
      </p:sp>
      <p:sp>
        <p:nvSpPr>
          <p:cNvPr id="65" name="Rectangle 64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274"/>
          <a:stretch/>
        </p:blipFill>
        <p:spPr bwMode="auto">
          <a:xfrm>
            <a:off x="1909274" y="1981425"/>
            <a:ext cx="1785989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95263" y="1896683"/>
            <a:ext cx="87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fr-FR" sz="96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93867" y="3649732"/>
            <a:ext cx="4583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800" dirty="0" smtClean="0">
                <a:latin typeface="Cursive standard" pitchFamily="2" charset="0"/>
              </a:rPr>
              <a:t>l y a 12 </a:t>
            </a:r>
            <a:r>
              <a:rPr lang="fr-FR" sz="2800" dirty="0" smtClean="0">
                <a:latin typeface="Cursive standard" pitchFamily="2" charset="0"/>
              </a:rPr>
              <a:t>canards </a:t>
            </a:r>
            <a:r>
              <a:rPr lang="fr-FR" sz="2800" dirty="0" smtClean="0">
                <a:latin typeface="Cursive standard" pitchFamily="2" charset="0"/>
              </a:rPr>
              <a:t>en tout. </a:t>
            </a:r>
          </a:p>
          <a:p>
            <a:r>
              <a:rPr lang="fr-FR" sz="2800" dirty="0" smtClean="0">
                <a:latin typeface="Cursive standard" pitchFamily="2" charset="0"/>
              </a:rPr>
              <a:t>4 </a:t>
            </a:r>
            <a:r>
              <a:rPr lang="fr-FR" sz="2800" dirty="0" smtClean="0">
                <a:latin typeface="Cursive standard" pitchFamily="2" charset="0"/>
              </a:rPr>
              <a:t>sont </a:t>
            </a:r>
            <a:r>
              <a:rPr lang="fr-FR" sz="2800" dirty="0" smtClean="0">
                <a:latin typeface="Cursive standard" pitchFamily="2" charset="0"/>
              </a:rPr>
              <a:t>en train de nager.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800" dirty="0" smtClean="0">
                <a:latin typeface="Cursive standard" pitchFamily="2" charset="0"/>
              </a:rPr>
              <a:t>ombien de </a:t>
            </a:r>
            <a:r>
              <a:rPr lang="fr-FR" sz="2800" dirty="0" smtClean="0">
                <a:latin typeface="Cursive standard" pitchFamily="2" charset="0"/>
              </a:rPr>
              <a:t>canards sont hor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 </a:t>
            </a:r>
            <a:r>
              <a:rPr lang="fr-FR" sz="2800" dirty="0" smtClean="0">
                <a:latin typeface="Cursive standard" pitchFamily="2" charset="0"/>
              </a:rPr>
              <a:t>de </a:t>
            </a:r>
            <a:r>
              <a:rPr lang="fr-FR" sz="2800" dirty="0" smtClean="0">
                <a:latin typeface="Cursive standard" pitchFamily="2" charset="0"/>
              </a:rPr>
              <a:t>l’eau </a:t>
            </a:r>
            <a:r>
              <a:rPr lang="fr-FR" sz="2800" dirty="0" smtClean="0">
                <a:latin typeface="Cursive standard" pitchFamily="2" charset="0"/>
              </a:rPr>
              <a:t>?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826" y="2452641"/>
            <a:ext cx="2166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209" y="6585811"/>
            <a:ext cx="6052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457209" y="715644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violon</a:t>
            </a:r>
            <a:endParaRPr lang="fr-FR" sz="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24072">
            <a:off x="12458534" y="3922644"/>
            <a:ext cx="6052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 rot="2524072">
            <a:off x="12346560" y="4521805"/>
            <a:ext cx="843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Robin des bois</a:t>
            </a:r>
            <a:endParaRPr lang="fr-FR" sz="800" dirty="0"/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1501" y="6598081"/>
            <a:ext cx="6018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9515247" y="7187119"/>
            <a:ext cx="11001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Le soleil et la lune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30207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8202639" y="836562"/>
            <a:ext cx="2032481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2773606" y="858296"/>
            <a:ext cx="2015672" cy="6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282652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11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9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12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10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980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E" pitchFamily="2" charset="0"/>
              </a:rPr>
              <a:t>11</a:t>
            </a:r>
            <a:endParaRPr lang="fr-FR" sz="4000" b="1" dirty="0">
              <a:solidFill>
                <a:schemeClr val="tx1"/>
              </a:solidFill>
              <a:latin typeface="CrayonE" pitchFamily="2" charset="0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E" pitchFamily="2" charset="0"/>
              </a:rPr>
              <a:t>12</a:t>
            </a:r>
            <a:endParaRPr lang="fr-FR" sz="4000" b="1" dirty="0">
              <a:solidFill>
                <a:schemeClr val="tx1"/>
              </a:solidFill>
              <a:latin typeface="CrayonE" pitchFamily="2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9218879" y="7813079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le$ ²sou$ marin$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0000"/>
          <a:stretch/>
        </p:blipFill>
        <p:spPr bwMode="auto">
          <a:xfrm>
            <a:off x="5767936" y="179934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/>
          <p:cNvSpPr txBox="1"/>
          <p:nvPr/>
        </p:nvSpPr>
        <p:spPr>
          <a:xfrm>
            <a:off x="5634732" y="2500489"/>
            <a:ext cx="47542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Script cole" panose="00000400000000000000" pitchFamily="2" charset="0"/>
              </a:rPr>
              <a:t>         J</a:t>
            </a:r>
            <a:r>
              <a:rPr lang="fr-FR" sz="2800" dirty="0" smtClean="0">
                <a:latin typeface="Cursive standard" pitchFamily="2" charset="0"/>
              </a:rPr>
              <a:t>e </a:t>
            </a:r>
            <a:r>
              <a:rPr lang="fr-FR" sz="2800" dirty="0" smtClean="0">
                <a:latin typeface="Cursive standard" pitchFamily="2" charset="0"/>
              </a:rPr>
              <a:t>sui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 </a:t>
            </a:r>
            <a:r>
              <a:rPr lang="fr-FR" sz="2800" dirty="0" smtClean="0">
                <a:latin typeface="Cursive standard" pitchFamily="2" charset="0"/>
              </a:rPr>
              <a:t>une </a:t>
            </a:r>
            <a:r>
              <a:rPr lang="fr-FR" sz="2800" dirty="0" smtClean="0">
                <a:latin typeface="Cursive standard" pitchFamily="2" charset="0"/>
              </a:rPr>
              <a:t>princesse</a:t>
            </a:r>
            <a:r>
              <a:rPr lang="fr-FR" sz="2800" dirty="0" smtClean="0">
                <a:latin typeface="Cursive standard" pitchFamily="2" charset="0"/>
              </a:rPr>
              <a:t>. </a:t>
            </a:r>
            <a:r>
              <a:rPr lang="fr-FR" sz="2800" dirty="0" smtClean="0">
                <a:latin typeface="Script cole" panose="00000400000000000000" pitchFamily="2" charset="0"/>
                <a:cs typeface="Arial" panose="020B0604020202020204" pitchFamily="34" charset="0"/>
              </a:rPr>
              <a:t>J</a:t>
            </a:r>
            <a:r>
              <a:rPr lang="fr-FR" sz="2800" dirty="0" smtClean="0">
                <a:latin typeface="Cursive standard" pitchFamily="2" charset="0"/>
              </a:rPr>
              <a:t>’ai fait une </a:t>
            </a:r>
            <a:r>
              <a:rPr lang="fr-FR" sz="2800" dirty="0" smtClean="0">
                <a:latin typeface="Cursive standard" pitchFamily="2" charset="0"/>
              </a:rPr>
              <a:t>promesse </a:t>
            </a:r>
            <a:r>
              <a:rPr lang="fr-FR" sz="2800" dirty="0" smtClean="0">
                <a:latin typeface="Cursive standard" pitchFamily="2" charset="0"/>
              </a:rPr>
              <a:t>à un animal qui m’a aidé à récupérer un objet qui me tenait à cœur.</a:t>
            </a:r>
          </a:p>
          <a:p>
            <a:r>
              <a:rPr lang="fr-FR" sz="2800" dirty="0" smtClean="0">
                <a:latin typeface="Script cole" panose="00000400000000000000" pitchFamily="2" charset="0"/>
              </a:rPr>
              <a:t>Q</a:t>
            </a:r>
            <a:r>
              <a:rPr lang="fr-FR" sz="2800" dirty="0" smtClean="0">
                <a:latin typeface="Cursive standard" pitchFamily="2" charset="0"/>
              </a:rPr>
              <a:t>ui </a:t>
            </a:r>
            <a:r>
              <a:rPr lang="fr-FR" sz="2800" dirty="0" smtClean="0">
                <a:latin typeface="Cursive standard" pitchFamily="2" charset="0"/>
              </a:rPr>
              <a:t>sui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-je </a:t>
            </a:r>
            <a:r>
              <a:rPr lang="fr-FR" sz="2800" dirty="0" smtClean="0">
                <a:latin typeface="Cursive standard" pitchFamily="2" charset="0"/>
              </a:rPr>
              <a:t>? 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33"/>
          <a:stretch/>
        </p:blipFill>
        <p:spPr bwMode="auto">
          <a:xfrm rot="5400000">
            <a:off x="2060573" y="1547937"/>
            <a:ext cx="1883217" cy="274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435839" y="4260403"/>
            <a:ext cx="4583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800" dirty="0" smtClean="0">
                <a:latin typeface="Cursive standard" pitchFamily="2" charset="0"/>
              </a:rPr>
              <a:t>ade a 12 </a:t>
            </a:r>
            <a:r>
              <a:rPr lang="fr-FR" sz="2800" dirty="0" smtClean="0">
                <a:latin typeface="Cursive standard" pitchFamily="2" charset="0"/>
              </a:rPr>
              <a:t>bouton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.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dirty="0" smtClean="0">
                <a:latin typeface="Cursive standard" pitchFamily="2" charset="0"/>
              </a:rPr>
              <a:t>lle en donne 6 à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800" dirty="0" smtClean="0">
                <a:latin typeface="Cursive standard" pitchFamily="2" charset="0"/>
              </a:rPr>
              <a:t>athi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.</a:t>
            </a:r>
            <a:endParaRPr lang="fr-FR" sz="2800" dirty="0" smtClean="0">
              <a:latin typeface="Cursive standard" pitchFamily="2" charset="0"/>
            </a:endParaRP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800" dirty="0" smtClean="0">
                <a:latin typeface="Cursive standard" pitchFamily="2" charset="0"/>
              </a:rPr>
              <a:t>ombien </a:t>
            </a:r>
            <a:r>
              <a:rPr lang="fr-FR" sz="2800" dirty="0" smtClean="0">
                <a:latin typeface="Cursive standard" pitchFamily="2" charset="0"/>
              </a:rPr>
              <a:t>lui </a:t>
            </a:r>
            <a:r>
              <a:rPr lang="fr-FR" sz="2800" dirty="0" smtClean="0">
                <a:latin typeface="Cursive standard" pitchFamily="2" charset="0"/>
              </a:rPr>
              <a:t>en reste-t-il ?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4628" y="4515464"/>
            <a:ext cx="821953" cy="81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2279" y="6659839"/>
            <a:ext cx="581334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4417545" y="7201803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Beethoven</a:t>
            </a:r>
            <a:endParaRPr lang="fr-FR" sz="800" dirty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6939" y="6619537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ZoneTexte 67"/>
          <p:cNvSpPr txBox="1"/>
          <p:nvPr/>
        </p:nvSpPr>
        <p:spPr>
          <a:xfrm>
            <a:off x="9759327" y="720069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10868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8370821" y="864340"/>
            <a:ext cx="2015672" cy="6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2715241" y="786528"/>
            <a:ext cx="2015672" cy="6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15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14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13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8159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38" r="67770" b="12170"/>
          <a:stretch/>
        </p:blipFill>
        <p:spPr bwMode="auto">
          <a:xfrm>
            <a:off x="817178" y="977005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14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15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183" y="2015662"/>
            <a:ext cx="3061485" cy="18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393867" y="4170043"/>
            <a:ext cx="4583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400" dirty="0" smtClean="0">
                <a:latin typeface="Cursive standard" pitchFamily="2" charset="0"/>
              </a:rPr>
              <a:t>l y a 8 </a:t>
            </a:r>
            <a:r>
              <a:rPr lang="fr-FR" sz="2400" dirty="0" smtClean="0">
                <a:latin typeface="Cursive standard" pitchFamily="2" charset="0"/>
              </a:rPr>
              <a:t>ballons </a:t>
            </a:r>
            <a:r>
              <a:rPr lang="fr-FR" sz="2400" dirty="0" smtClean="0">
                <a:latin typeface="Cursive standard" pitchFamily="2" charset="0"/>
              </a:rPr>
              <a:t>à </a:t>
            </a:r>
            <a:r>
              <a:rPr lang="fr-FR" sz="2400" dirty="0" smtClean="0">
                <a:latin typeface="Cursive standard" pitchFamily="2" charset="0"/>
              </a:rPr>
              <a:t>partager </a:t>
            </a:r>
            <a:r>
              <a:rPr lang="fr-FR" sz="2400" dirty="0" smtClean="0">
                <a:latin typeface="Cursive standard" pitchFamily="2" charset="0"/>
              </a:rPr>
              <a:t>équitablement entre 2 </a:t>
            </a:r>
            <a:r>
              <a:rPr lang="fr-FR" sz="2400" dirty="0" smtClean="0">
                <a:latin typeface="Cursive standard" pitchFamily="2" charset="0"/>
              </a:rPr>
              <a:t>enfants.</a:t>
            </a:r>
            <a:endParaRPr lang="fr-FR" sz="2400" dirty="0" smtClean="0">
              <a:latin typeface="Cursive standard" pitchFamily="2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400" dirty="0" smtClean="0">
                <a:latin typeface="Cursive standard" pitchFamily="2" charset="0"/>
              </a:rPr>
              <a:t>ombien chacun en reçoit-il ?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 rot="16200000">
            <a:off x="10291285" y="7100302"/>
            <a:ext cx="694732" cy="21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Éternuer</a:t>
            </a:r>
            <a:endParaRPr lang="fr-FR" sz="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9977" y="2510838"/>
            <a:ext cx="2194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ZoneTexte 68"/>
          <p:cNvSpPr txBox="1"/>
          <p:nvPr/>
        </p:nvSpPr>
        <p:spPr>
          <a:xfrm>
            <a:off x="4407568" y="715644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guitare</a:t>
            </a:r>
            <a:endParaRPr lang="fr-FR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209" y="6575856"/>
            <a:ext cx="622209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165" y="6606943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9595172" y="7203181"/>
            <a:ext cx="843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Conte africain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37677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8149347" y="815813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2743096" y="848360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17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16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19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267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18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27802"/>
            <a:ext cx="4752528" cy="39970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solidFill>
            <a:srgbClr val="FFB66D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20199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0000"/>
          <a:stretch/>
        </p:blipFill>
        <p:spPr bwMode="auto">
          <a:xfrm>
            <a:off x="5750133" y="1809145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18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19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5716529" y="2275245"/>
            <a:ext cx="46109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Script cole" panose="00000400000000000000" pitchFamily="2" charset="0"/>
              </a:rPr>
              <a:t>        J</a:t>
            </a:r>
            <a:r>
              <a:rPr lang="fr-FR" sz="2800" dirty="0" smtClean="0">
                <a:latin typeface="Cursive standard" pitchFamily="2" charset="0"/>
              </a:rPr>
              <a:t>e </a:t>
            </a:r>
            <a:r>
              <a:rPr lang="fr-FR" sz="2800" dirty="0" smtClean="0">
                <a:latin typeface="Cursive standard" pitchFamily="2" charset="0"/>
              </a:rPr>
              <a:t>sui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 </a:t>
            </a:r>
            <a:r>
              <a:rPr lang="fr-FR" sz="2800" dirty="0" smtClean="0">
                <a:latin typeface="Cursive standard" pitchFamily="2" charset="0"/>
              </a:rPr>
              <a:t>un animal</a:t>
            </a:r>
            <a:r>
              <a:rPr lang="fr-FR" sz="2800" dirty="0" smtClean="0">
                <a:latin typeface="Script cole" panose="00000400000000000000" pitchFamily="2" charset="0"/>
              </a:rPr>
              <a:t>.</a:t>
            </a:r>
          </a:p>
          <a:p>
            <a:r>
              <a:rPr lang="fr-FR" sz="2800" dirty="0" smtClean="0">
                <a:latin typeface="Script cole" panose="00000400000000000000" pitchFamily="2" charset="0"/>
              </a:rPr>
              <a:t>J</a:t>
            </a:r>
            <a:r>
              <a:rPr lang="fr-FR" sz="2800" dirty="0" smtClean="0">
                <a:latin typeface="Cursive standard" pitchFamily="2" charset="0"/>
              </a:rPr>
              <a:t>e </a:t>
            </a:r>
            <a:r>
              <a:rPr lang="fr-FR" sz="2800" dirty="0" smtClean="0">
                <a:latin typeface="Cursive standard" pitchFamily="2" charset="0"/>
              </a:rPr>
              <a:t>suis </a:t>
            </a:r>
            <a:r>
              <a:rPr lang="fr-FR" sz="2800" dirty="0" smtClean="0">
                <a:latin typeface="Cursive standard" pitchFamily="2" charset="0"/>
              </a:rPr>
              <a:t>très malin et </a:t>
            </a:r>
            <a:r>
              <a:rPr lang="fr-FR" sz="2800" dirty="0" smtClean="0">
                <a:latin typeface="Cursive standard" pitchFamily="2" charset="0"/>
              </a:rPr>
              <a:t>j’ai </a:t>
            </a:r>
            <a:r>
              <a:rPr lang="fr-FR" sz="2800" dirty="0" smtClean="0">
                <a:latin typeface="Cursive standard" pitchFamily="2" charset="0"/>
              </a:rPr>
              <a:t>aidé mon maitre à épouser une </a:t>
            </a:r>
            <a:r>
              <a:rPr lang="fr-FR" sz="2800" dirty="0" smtClean="0">
                <a:latin typeface="Cursive standard" pitchFamily="2" charset="0"/>
              </a:rPr>
              <a:t>princesse</a:t>
            </a:r>
            <a:r>
              <a:rPr lang="fr-FR" sz="2800" dirty="0" smtClean="0">
                <a:latin typeface="Cursive standard" pitchFamily="2" charset="0"/>
              </a:rPr>
              <a:t>.</a:t>
            </a:r>
          </a:p>
          <a:p>
            <a:r>
              <a:rPr lang="fr-FR" sz="2800" dirty="0" smtClean="0">
                <a:latin typeface="Script cole" panose="00000400000000000000" pitchFamily="2" charset="0"/>
              </a:rPr>
              <a:t>Q</a:t>
            </a:r>
            <a:r>
              <a:rPr lang="fr-FR" sz="2800" dirty="0" smtClean="0">
                <a:latin typeface="Cursive standard" pitchFamily="2" charset="0"/>
              </a:rPr>
              <a:t>ui </a:t>
            </a:r>
            <a:r>
              <a:rPr lang="fr-FR" sz="2800" dirty="0" smtClean="0">
                <a:latin typeface="Cursive standard" pitchFamily="2" charset="0"/>
              </a:rPr>
              <a:t>sui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-je </a:t>
            </a:r>
            <a:r>
              <a:rPr lang="fr-FR" sz="2800" dirty="0" smtClean="0">
                <a:latin typeface="Cursive standard" pitchFamily="2" charset="0"/>
              </a:rPr>
              <a:t>?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58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433" y="1971074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0751" y="1970801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456" y="1963911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9775" y="1963911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722" y="2971355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807" y="2984055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6729" y="2971355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393866" y="4170043"/>
            <a:ext cx="4698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400" dirty="0" smtClean="0">
                <a:latin typeface="Cursive standard" pitchFamily="2" charset="0"/>
              </a:rPr>
              <a:t>ules </a:t>
            </a:r>
            <a:r>
              <a:rPr lang="fr-FR" sz="2400" dirty="0" smtClean="0">
                <a:latin typeface="Cursive standard" pitchFamily="2" charset="0"/>
              </a:rPr>
              <a:t>a 7 </a:t>
            </a:r>
            <a:r>
              <a:rPr lang="fr-FR" sz="2400" dirty="0" smtClean="0">
                <a:latin typeface="Cursive standard" pitchFamily="2" charset="0"/>
              </a:rPr>
              <a:t>timbres.</a:t>
            </a:r>
            <a:endParaRPr lang="fr-FR" sz="2400" dirty="0" smtClean="0">
              <a:latin typeface="Cursive standard" pitchFamily="2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400" dirty="0" smtClean="0">
                <a:latin typeface="Cursive standard" pitchFamily="2" charset="0"/>
              </a:rPr>
              <a:t>l en rachète 4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400" dirty="0" smtClean="0">
                <a:latin typeface="Cursive standard" pitchFamily="2" charset="0"/>
              </a:rPr>
              <a:t>ombien en a-t-il maintenant ?</a:t>
            </a:r>
            <a:endParaRPr lang="fr-FR" sz="2400" dirty="0">
              <a:latin typeface="Cursive standard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2237" y="4092586"/>
            <a:ext cx="1843292" cy="153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ZoneTexte 68"/>
          <p:cNvSpPr txBox="1"/>
          <p:nvPr/>
        </p:nvSpPr>
        <p:spPr>
          <a:xfrm>
            <a:off x="4417545" y="7201803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Chopin</a:t>
            </a:r>
            <a:endParaRPr lang="fr-FR" sz="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901" y="6625164"/>
            <a:ext cx="605767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6215" y="6576467"/>
            <a:ext cx="61823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8341078" y="864340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2757797" y="767414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22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21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20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3027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38" r="67770" b="12170"/>
          <a:stretch/>
        </p:blipFill>
        <p:spPr bwMode="auto">
          <a:xfrm>
            <a:off x="817178" y="963389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21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22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504" y="2368821"/>
            <a:ext cx="4495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393866" y="3908965"/>
            <a:ext cx="46984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600" dirty="0" smtClean="0">
                <a:latin typeface="Cursive standard" pitchFamily="2" charset="0"/>
              </a:rPr>
              <a:t>e </a:t>
            </a:r>
            <a:r>
              <a:rPr lang="fr-FR" sz="2600" dirty="0" smtClean="0">
                <a:latin typeface="Cursive standard" pitchFamily="2" charset="0"/>
              </a:rPr>
              <a:t>voi</a:t>
            </a:r>
            <a:r>
              <a:rPr lang="fr-FR" sz="2600" dirty="0" smtClean="0">
                <a:latin typeface="Cursive standard" pitchFamily="2" charset="0"/>
              </a:rPr>
              <a:t>s</a:t>
            </a:r>
            <a:r>
              <a:rPr lang="fr-FR" sz="2600" dirty="0" smtClean="0">
                <a:latin typeface="Cursive standard" pitchFamily="2" charset="0"/>
              </a:rPr>
              <a:t> </a:t>
            </a:r>
            <a:r>
              <a:rPr lang="fr-FR" sz="2600" dirty="0" smtClean="0">
                <a:latin typeface="Cursive standard" pitchFamily="2" charset="0"/>
              </a:rPr>
              <a:t>4 </a:t>
            </a:r>
            <a:r>
              <a:rPr lang="fr-FR" sz="2600" dirty="0" smtClean="0">
                <a:latin typeface="Cursive standard" pitchFamily="2" charset="0"/>
              </a:rPr>
              <a:t>poussin</a:t>
            </a:r>
            <a:r>
              <a:rPr lang="fr-FR" sz="2600" dirty="0" smtClean="0">
                <a:latin typeface="Cursive standard" pitchFamily="2" charset="0"/>
              </a:rPr>
              <a:t>s</a:t>
            </a:r>
            <a:r>
              <a:rPr lang="fr-FR" sz="2600" dirty="0" smtClean="0">
                <a:latin typeface="Cursive standard" pitchFamily="2" charset="0"/>
              </a:rPr>
              <a:t> </a:t>
            </a:r>
            <a:r>
              <a:rPr lang="fr-FR" sz="2600" dirty="0" smtClean="0">
                <a:latin typeface="Cursive standard" pitchFamily="2" charset="0"/>
              </a:rPr>
              <a:t>et 5 </a:t>
            </a:r>
            <a:r>
              <a:rPr lang="fr-FR" sz="2600" dirty="0" smtClean="0">
                <a:latin typeface="Cursive standard" pitchFamily="2" charset="0"/>
              </a:rPr>
              <a:t>sont cachés dans le buisson</a:t>
            </a:r>
            <a:r>
              <a:rPr lang="fr-FR" sz="2600" dirty="0" smtClean="0">
                <a:latin typeface="Cursive standard" pitchFamily="2" charset="0"/>
              </a:rPr>
              <a:t>.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 smtClean="0">
                <a:latin typeface="Cursive standard" pitchFamily="2" charset="0"/>
              </a:rPr>
              <a:t>ombien y a-t-il de </a:t>
            </a:r>
            <a:r>
              <a:rPr lang="fr-FR" sz="2600" dirty="0" smtClean="0">
                <a:latin typeface="Cursive standard" pitchFamily="2" charset="0"/>
              </a:rPr>
              <a:t>poussin</a:t>
            </a:r>
            <a:r>
              <a:rPr lang="fr-FR" sz="2600" dirty="0" smtClean="0">
                <a:latin typeface="Cursive standard" pitchFamily="2" charset="0"/>
              </a:rPr>
              <a:t>s</a:t>
            </a:r>
            <a:r>
              <a:rPr lang="fr-FR" sz="2600" dirty="0" smtClean="0">
                <a:latin typeface="Cursive standard" pitchFamily="2" charset="0"/>
              </a:rPr>
              <a:t> </a:t>
            </a:r>
            <a:r>
              <a:rPr lang="fr-FR" sz="2600" dirty="0" smtClean="0">
                <a:latin typeface="Cursive standard" pitchFamily="2" charset="0"/>
              </a:rPr>
              <a:t>en tout ?</a:t>
            </a:r>
            <a:endParaRPr lang="fr-FR" sz="2600" dirty="0">
              <a:latin typeface="Cursive standard" pitchFamily="2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27" y="1801696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 rot="16200000">
            <a:off x="10060066" y="6852514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Fermeture de porte</a:t>
            </a:r>
            <a:endParaRPr lang="fr-FR" sz="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0506" y="2437494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4407568" y="715644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piano</a:t>
            </a:r>
            <a:endParaRPr lang="fr-FR" sz="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858" y="6588943"/>
            <a:ext cx="6052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7460" y="2556495"/>
            <a:ext cx="5696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12148915" y="3138384"/>
            <a:ext cx="64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Conte  du Tchad</a:t>
            </a:r>
            <a:endParaRPr lang="fr-FR" sz="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3285" y="6591791"/>
            <a:ext cx="6182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9769056" y="7187119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 smtClean="0"/>
              <a:t>Alibobo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8165374" y="848360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2743096" y="848360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271088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25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23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24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26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20327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0000"/>
          <a:stretch/>
        </p:blipFill>
        <p:spPr bwMode="auto">
          <a:xfrm>
            <a:off x="5724209" y="180837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25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26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5764808" y="2478563"/>
            <a:ext cx="4663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    </a:t>
            </a:r>
            <a:r>
              <a:rPr lang="fr-FR" sz="2800" dirty="0" smtClean="0">
                <a:latin typeface="Script cole" panose="00000400000000000000" pitchFamily="2" charset="0"/>
              </a:rPr>
              <a:t>    J</a:t>
            </a:r>
            <a:r>
              <a:rPr lang="fr-FR" sz="2800" dirty="0" smtClean="0">
                <a:latin typeface="Cursive standard" pitchFamily="2" charset="0"/>
              </a:rPr>
              <a:t>e </a:t>
            </a:r>
            <a:r>
              <a:rPr lang="fr-FR" sz="2800" dirty="0" smtClean="0">
                <a:latin typeface="Cursive standard" pitchFamily="2" charset="0"/>
              </a:rPr>
              <a:t>sui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 </a:t>
            </a:r>
            <a:r>
              <a:rPr lang="fr-FR" sz="2800" dirty="0" smtClean="0">
                <a:latin typeface="Cursive standard" pitchFamily="2" charset="0"/>
              </a:rPr>
              <a:t>un </a:t>
            </a:r>
            <a:r>
              <a:rPr lang="fr-FR" sz="2800" dirty="0" smtClean="0">
                <a:latin typeface="Cursive standard" pitchFamily="2" charset="0"/>
              </a:rPr>
              <a:t>petit </a:t>
            </a:r>
            <a:r>
              <a:rPr lang="fr-FR" sz="2800" dirty="0" smtClean="0">
                <a:latin typeface="Cursive standard" pitchFamily="2" charset="0"/>
              </a:rPr>
              <a:t>garçon et </a:t>
            </a:r>
            <a:r>
              <a:rPr lang="fr-FR" sz="2800" dirty="0" smtClean="0">
                <a:latin typeface="Cursive standard" pitchFamily="2" charset="0"/>
              </a:rPr>
              <a:t>je sui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 trè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 </a:t>
            </a:r>
            <a:r>
              <a:rPr lang="fr-FR" sz="2800" dirty="0" smtClean="0">
                <a:latin typeface="Cursive standard" pitchFamily="2" charset="0"/>
              </a:rPr>
              <a:t>malin</a:t>
            </a:r>
            <a:r>
              <a:rPr lang="fr-FR" sz="2800" dirty="0" smtClean="0">
                <a:latin typeface="Script cole" panose="00000400000000000000" pitchFamily="2" charset="0"/>
              </a:rPr>
              <a:t>.  J</a:t>
            </a:r>
            <a:r>
              <a:rPr lang="fr-FR" sz="2800" dirty="0" smtClean="0">
                <a:latin typeface="Cursive standard" pitchFamily="2" charset="0"/>
              </a:rPr>
              <a:t>e </a:t>
            </a:r>
            <a:r>
              <a:rPr lang="fr-FR" sz="2800" dirty="0" smtClean="0">
                <a:latin typeface="Cursive standard" pitchFamily="2" charset="0"/>
              </a:rPr>
              <a:t>doi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 </a:t>
            </a:r>
            <a:r>
              <a:rPr lang="fr-FR" sz="2800" dirty="0" smtClean="0">
                <a:latin typeface="Cursive standard" pitchFamily="2" charset="0"/>
              </a:rPr>
              <a:t>mon nom à ma </a:t>
            </a:r>
            <a:r>
              <a:rPr lang="fr-FR" sz="2800" dirty="0" smtClean="0">
                <a:latin typeface="Cursive standard" pitchFamily="2" charset="0"/>
              </a:rPr>
              <a:t>taille</a:t>
            </a:r>
            <a:r>
              <a:rPr lang="fr-FR" sz="2800" dirty="0" smtClean="0">
                <a:latin typeface="Cursive standard" pitchFamily="2" charset="0"/>
              </a:rPr>
              <a:t>. </a:t>
            </a:r>
          </a:p>
          <a:p>
            <a:r>
              <a:rPr lang="fr-FR" sz="2800" dirty="0" smtClean="0">
                <a:latin typeface="Script cole" panose="00000400000000000000" pitchFamily="2" charset="0"/>
              </a:rPr>
              <a:t>Q</a:t>
            </a:r>
            <a:r>
              <a:rPr lang="fr-FR" sz="2800" dirty="0" smtClean="0">
                <a:latin typeface="Cursive standard" pitchFamily="2" charset="0"/>
              </a:rPr>
              <a:t>ui </a:t>
            </a:r>
            <a:r>
              <a:rPr lang="fr-FR" sz="2800" dirty="0" smtClean="0">
                <a:latin typeface="Cursive standard" pitchFamily="2" charset="0"/>
              </a:rPr>
              <a:t>sui</a:t>
            </a:r>
            <a:r>
              <a:rPr lang="fr-FR" sz="2800" dirty="0" smtClean="0">
                <a:latin typeface="Cursive standard" pitchFamily="2" charset="0"/>
              </a:rPr>
              <a:t>s</a:t>
            </a:r>
            <a:r>
              <a:rPr lang="fr-FR" sz="2800" dirty="0" smtClean="0">
                <a:latin typeface="Cursive standard" pitchFamily="2" charset="0"/>
              </a:rPr>
              <a:t>-je </a:t>
            </a:r>
            <a:r>
              <a:rPr lang="fr-FR" sz="2800" dirty="0" smtClean="0">
                <a:latin typeface="Cursive standard" pitchFamily="2" charset="0"/>
              </a:rPr>
              <a:t>?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58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32075" y1="65126" x2="32075" y2="65126"/>
                        <a14:foregroundMark x1="9434" y1="91176" x2="9434" y2="91176"/>
                        <a14:foregroundMark x1="10377" y1="90756" x2="10377" y2="90756"/>
                        <a14:backgroundMark x1="32075" y1="50840" x2="32075" y2="50840"/>
                        <a14:backgroundMark x1="65566" y1="71849" x2="65566" y2="71849"/>
                        <a14:backgroundMark x1="79717" y1="51261" x2="79717" y2="51261"/>
                        <a14:backgroundMark x1="72170" y1="40756" x2="72170" y2="40756"/>
                        <a14:backgroundMark x1="49528" y1="78151" x2="49528" y2="78151"/>
                        <a14:backgroundMark x1="32075" y1="91176" x2="32075" y2="91176"/>
                        <a14:backgroundMark x1="12264" y1="51261" x2="12264" y2="51261"/>
                        <a14:backgroundMark x1="18868" y1="22269" x2="18868" y2="22269"/>
                        <a14:backgroundMark x1="42453" y1="3782" x2="42453" y2="3782"/>
                        <a14:backgroundMark x1="64623" y1="7983" x2="64623" y2="7983"/>
                        <a14:backgroundMark x1="73113" y1="12605" x2="73113" y2="12605"/>
                        <a14:backgroundMark x1="66981" y1="19328" x2="66981" y2="19328"/>
                        <a14:backgroundMark x1="58491" y1="23109" x2="58491" y2="23109"/>
                        <a14:backgroundMark x1="56132" y1="28151" x2="56132" y2="28151"/>
                        <a14:backgroundMark x1="49528" y1="34034" x2="6604" y2="76891"/>
                        <a14:backgroundMark x1="6604" y1="77311" x2="5660" y2="0"/>
                        <a14:backgroundMark x1="11321" y1="73109" x2="11321" y2="73109"/>
                        <a14:backgroundMark x1="11792" y1="56723" x2="11792" y2="56723"/>
                        <a14:backgroundMark x1="10849" y1="66807" x2="10849" y2="66807"/>
                        <a14:backgroundMark x1="1415" y1="90756" x2="2358" y2="0"/>
                        <a14:backgroundMark x1="3302" y1="1261" x2="86792" y2="1681"/>
                        <a14:backgroundMark x1="86792" y1="1681" x2="1415" y2="89496"/>
                        <a14:backgroundMark x1="98585" y1="9244" x2="98585" y2="9244"/>
                        <a14:backgroundMark x1="98113" y1="10504" x2="9434" y2="98319"/>
                        <a14:backgroundMark x1="9906" y1="98319" x2="99057" y2="99160"/>
                        <a14:backgroundMark x1="98585" y1="98739" x2="99057" y2="9664"/>
                        <a14:backgroundMark x1="91509" y1="30672" x2="91509" y2="30672"/>
                        <a14:backgroundMark x1="88208" y1="44118" x2="88208" y2="44118"/>
                        <a14:backgroundMark x1="51415" y1="79412" x2="51415" y2="79412"/>
                        <a14:backgroundMark x1="16509" y1="97479" x2="33491" y2="78151"/>
                        <a14:backgroundMark x1="34434" y1="89496" x2="43396" y2="68487"/>
                        <a14:backgroundMark x1="99057" y1="11345" x2="99057" y2="11345"/>
                        <a14:backgroundMark x1="98113" y1="11765" x2="98113" y2="11765"/>
                        <a14:backgroundMark x1="97642" y1="13025" x2="98113" y2="95798"/>
                        <a14:backgroundMark x1="98113" y1="96218" x2="11792" y2="97059"/>
                        <a14:backgroundMark x1="11792" y1="97059" x2="98113" y2="13025"/>
                        <a14:backgroundMark x1="32075" y1="23109" x2="32075" y2="23109"/>
                        <a14:backgroundMark x1="85849" y1="2101" x2="19340" y2="40756"/>
                        <a14:backgroundMark x1="67453" y1="81513" x2="67453" y2="81513"/>
                        <a14:backgroundMark x1="62264" y1="75210" x2="62264" y2="75210"/>
                        <a14:backgroundMark x1="61321" y1="73950" x2="61321" y2="73950"/>
                        <a14:backgroundMark x1="61321" y1="61345" x2="61321" y2="61345"/>
                        <a14:backgroundMark x1="68868" y1="56723" x2="68868" y2="56723"/>
                        <a14:backgroundMark x1="72642" y1="52521" x2="72642" y2="52521"/>
                        <a14:backgroundMark x1="74057" y1="47059" x2="74057" y2="47059"/>
                        <a14:backgroundMark x1="81132" y1="38235" x2="82075" y2="37395"/>
                        <a14:backgroundMark x1="84906" y1="35714" x2="84906" y2="35714"/>
                        <a14:backgroundMark x1="89151" y1="44538" x2="89151" y2="47059"/>
                        <a14:backgroundMark x1="89151" y1="59244" x2="89151" y2="59244"/>
                        <a14:backgroundMark x1="89151" y1="59244" x2="86321" y2="62185"/>
                        <a14:backgroundMark x1="73585" y1="75210" x2="73585" y2="75210"/>
                        <a14:backgroundMark x1="73113" y1="76471" x2="72170" y2="77731"/>
                        <a14:backgroundMark x1="61792" y1="84454" x2="61792" y2="84454"/>
                        <a14:backgroundMark x1="61792" y1="84454" x2="57547" y2="86975"/>
                        <a14:backgroundMark x1="52830" y1="88655" x2="52830" y2="88655"/>
                        <a14:backgroundMark x1="44811" y1="90336" x2="44811" y2="90336"/>
                        <a14:backgroundMark x1="9434" y1="91176" x2="9434" y2="91176"/>
                        <a14:backgroundMark x1="77358" y1="71849" x2="77358" y2="71849"/>
                        <a14:backgroundMark x1="77358" y1="71849" x2="77358" y2="71849"/>
                        <a14:backgroundMark x1="75000" y1="64706" x2="75000" y2="64706"/>
                        <a14:backgroundMark x1="75000" y1="64706" x2="75000" y2="64706"/>
                        <a14:backgroundMark x1="83491" y1="77311" x2="83491" y2="77311"/>
                        <a14:backgroundMark x1="83491" y1="77311" x2="83491" y2="77311"/>
                        <a14:backgroundMark x1="85377" y1="81513" x2="85377" y2="8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291" y="2139968"/>
            <a:ext cx="1023664" cy="11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32075" y1="65126" x2="32075" y2="65126"/>
                        <a14:foregroundMark x1="9434" y1="91176" x2="9434" y2="91176"/>
                        <a14:foregroundMark x1="10377" y1="90756" x2="10377" y2="90756"/>
                        <a14:backgroundMark x1="32075" y1="50840" x2="32075" y2="50840"/>
                        <a14:backgroundMark x1="65566" y1="71849" x2="65566" y2="71849"/>
                        <a14:backgroundMark x1="79717" y1="51261" x2="79717" y2="51261"/>
                        <a14:backgroundMark x1="72170" y1="40756" x2="72170" y2="40756"/>
                        <a14:backgroundMark x1="49528" y1="78151" x2="49528" y2="78151"/>
                        <a14:backgroundMark x1="32075" y1="91176" x2="32075" y2="91176"/>
                        <a14:backgroundMark x1="12264" y1="51261" x2="12264" y2="51261"/>
                        <a14:backgroundMark x1="18868" y1="22269" x2="18868" y2="22269"/>
                        <a14:backgroundMark x1="42453" y1="3782" x2="42453" y2="3782"/>
                        <a14:backgroundMark x1="64623" y1="7983" x2="64623" y2="7983"/>
                        <a14:backgroundMark x1="73113" y1="12605" x2="73113" y2="12605"/>
                        <a14:backgroundMark x1="66981" y1="19328" x2="66981" y2="19328"/>
                        <a14:backgroundMark x1="58491" y1="23109" x2="58491" y2="23109"/>
                        <a14:backgroundMark x1="56132" y1="28151" x2="56132" y2="28151"/>
                        <a14:backgroundMark x1="49528" y1="34034" x2="6604" y2="76891"/>
                        <a14:backgroundMark x1="6604" y1="77311" x2="5660" y2="0"/>
                        <a14:backgroundMark x1="11321" y1="73109" x2="11321" y2="73109"/>
                        <a14:backgroundMark x1="11792" y1="56723" x2="11792" y2="56723"/>
                        <a14:backgroundMark x1="10849" y1="66807" x2="10849" y2="66807"/>
                        <a14:backgroundMark x1="1415" y1="90756" x2="2358" y2="0"/>
                        <a14:backgroundMark x1="3302" y1="1261" x2="86792" y2="1681"/>
                        <a14:backgroundMark x1="86792" y1="1681" x2="1415" y2="89496"/>
                        <a14:backgroundMark x1="98585" y1="9244" x2="98585" y2="9244"/>
                        <a14:backgroundMark x1="98113" y1="10504" x2="9434" y2="98319"/>
                        <a14:backgroundMark x1="9906" y1="98319" x2="99057" y2="99160"/>
                        <a14:backgroundMark x1="98585" y1="98739" x2="99057" y2="9664"/>
                        <a14:backgroundMark x1="91509" y1="30672" x2="91509" y2="30672"/>
                        <a14:backgroundMark x1="88208" y1="44118" x2="88208" y2="44118"/>
                        <a14:backgroundMark x1="51415" y1="79412" x2="51415" y2="79412"/>
                        <a14:backgroundMark x1="16509" y1="97479" x2="33491" y2="78151"/>
                        <a14:backgroundMark x1="34434" y1="89496" x2="43396" y2="68487"/>
                        <a14:backgroundMark x1="99057" y1="11345" x2="99057" y2="11345"/>
                        <a14:backgroundMark x1="98113" y1="11765" x2="98113" y2="11765"/>
                        <a14:backgroundMark x1="97642" y1="13025" x2="98113" y2="95798"/>
                        <a14:backgroundMark x1="98113" y1="96218" x2="11792" y2="97059"/>
                        <a14:backgroundMark x1="11792" y1="97059" x2="98113" y2="13025"/>
                        <a14:backgroundMark x1="32075" y1="23109" x2="32075" y2="23109"/>
                        <a14:backgroundMark x1="85849" y1="2101" x2="19340" y2="40756"/>
                        <a14:backgroundMark x1="67453" y1="81513" x2="67453" y2="81513"/>
                        <a14:backgroundMark x1="62264" y1="75210" x2="62264" y2="75210"/>
                        <a14:backgroundMark x1="61321" y1="73950" x2="61321" y2="73950"/>
                        <a14:backgroundMark x1="61321" y1="61345" x2="61321" y2="61345"/>
                        <a14:backgroundMark x1="68868" y1="56723" x2="68868" y2="56723"/>
                        <a14:backgroundMark x1="72642" y1="52521" x2="72642" y2="52521"/>
                        <a14:backgroundMark x1="74057" y1="47059" x2="74057" y2="47059"/>
                        <a14:backgroundMark x1="81132" y1="38235" x2="82075" y2="37395"/>
                        <a14:backgroundMark x1="84906" y1="35714" x2="84906" y2="35714"/>
                        <a14:backgroundMark x1="89151" y1="44538" x2="89151" y2="47059"/>
                        <a14:backgroundMark x1="89151" y1="59244" x2="89151" y2="59244"/>
                        <a14:backgroundMark x1="89151" y1="59244" x2="86321" y2="62185"/>
                        <a14:backgroundMark x1="73585" y1="75210" x2="73585" y2="75210"/>
                        <a14:backgroundMark x1="73113" y1="76471" x2="72170" y2="77731"/>
                        <a14:backgroundMark x1="61792" y1="84454" x2="61792" y2="84454"/>
                        <a14:backgroundMark x1="61792" y1="84454" x2="57547" y2="86975"/>
                        <a14:backgroundMark x1="52830" y1="88655" x2="52830" y2="88655"/>
                        <a14:backgroundMark x1="44811" y1="90336" x2="44811" y2="90336"/>
                        <a14:backgroundMark x1="9434" y1="91176" x2="9434" y2="91176"/>
                        <a14:backgroundMark x1="77358" y1="71849" x2="77358" y2="71849"/>
                        <a14:backgroundMark x1="77358" y1="71849" x2="77358" y2="71849"/>
                        <a14:backgroundMark x1="75000" y1="64706" x2="75000" y2="64706"/>
                        <a14:backgroundMark x1="75000" y1="64706" x2="75000" y2="64706"/>
                        <a14:backgroundMark x1="83491" y1="77311" x2="83491" y2="77311"/>
                        <a14:backgroundMark x1="83491" y1="77311" x2="83491" y2="77311"/>
                        <a14:backgroundMark x1="85377" y1="81513" x2="85377" y2="8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265" y="2195685"/>
            <a:ext cx="1023664" cy="11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32075" y1="65126" x2="32075" y2="65126"/>
                        <a14:foregroundMark x1="9434" y1="91176" x2="9434" y2="91176"/>
                        <a14:foregroundMark x1="10377" y1="90756" x2="10377" y2="90756"/>
                        <a14:backgroundMark x1="32075" y1="50840" x2="32075" y2="50840"/>
                        <a14:backgroundMark x1="65566" y1="71849" x2="65566" y2="71849"/>
                        <a14:backgroundMark x1="79717" y1="51261" x2="79717" y2="51261"/>
                        <a14:backgroundMark x1="72170" y1="40756" x2="72170" y2="40756"/>
                        <a14:backgroundMark x1="49528" y1="78151" x2="49528" y2="78151"/>
                        <a14:backgroundMark x1="32075" y1="91176" x2="32075" y2="91176"/>
                        <a14:backgroundMark x1="12264" y1="51261" x2="12264" y2="51261"/>
                        <a14:backgroundMark x1="18868" y1="22269" x2="18868" y2="22269"/>
                        <a14:backgroundMark x1="42453" y1="3782" x2="42453" y2="3782"/>
                        <a14:backgroundMark x1="64623" y1="7983" x2="64623" y2="7983"/>
                        <a14:backgroundMark x1="73113" y1="12605" x2="73113" y2="12605"/>
                        <a14:backgroundMark x1="66981" y1="19328" x2="66981" y2="19328"/>
                        <a14:backgroundMark x1="58491" y1="23109" x2="58491" y2="23109"/>
                        <a14:backgroundMark x1="56132" y1="28151" x2="56132" y2="28151"/>
                        <a14:backgroundMark x1="49528" y1="34034" x2="6604" y2="76891"/>
                        <a14:backgroundMark x1="6604" y1="77311" x2="5660" y2="0"/>
                        <a14:backgroundMark x1="11321" y1="73109" x2="11321" y2="73109"/>
                        <a14:backgroundMark x1="11792" y1="56723" x2="11792" y2="56723"/>
                        <a14:backgroundMark x1="10849" y1="66807" x2="10849" y2="66807"/>
                        <a14:backgroundMark x1="1415" y1="90756" x2="2358" y2="0"/>
                        <a14:backgroundMark x1="3302" y1="1261" x2="86792" y2="1681"/>
                        <a14:backgroundMark x1="86792" y1="1681" x2="1415" y2="89496"/>
                        <a14:backgroundMark x1="98585" y1="9244" x2="98585" y2="9244"/>
                        <a14:backgroundMark x1="98113" y1="10504" x2="9434" y2="98319"/>
                        <a14:backgroundMark x1="9906" y1="98319" x2="99057" y2="99160"/>
                        <a14:backgroundMark x1="98585" y1="98739" x2="99057" y2="9664"/>
                        <a14:backgroundMark x1="91509" y1="30672" x2="91509" y2="30672"/>
                        <a14:backgroundMark x1="88208" y1="44118" x2="88208" y2="44118"/>
                        <a14:backgroundMark x1="51415" y1="79412" x2="51415" y2="79412"/>
                        <a14:backgroundMark x1="16509" y1="97479" x2="33491" y2="78151"/>
                        <a14:backgroundMark x1="34434" y1="89496" x2="43396" y2="68487"/>
                        <a14:backgroundMark x1="99057" y1="11345" x2="99057" y2="11345"/>
                        <a14:backgroundMark x1="98113" y1="11765" x2="98113" y2="11765"/>
                        <a14:backgroundMark x1="97642" y1="13025" x2="98113" y2="95798"/>
                        <a14:backgroundMark x1="98113" y1="96218" x2="11792" y2="97059"/>
                        <a14:backgroundMark x1="11792" y1="97059" x2="98113" y2="13025"/>
                        <a14:backgroundMark x1="32075" y1="23109" x2="32075" y2="23109"/>
                        <a14:backgroundMark x1="85849" y1="2101" x2="19340" y2="40756"/>
                        <a14:backgroundMark x1="67453" y1="81513" x2="67453" y2="81513"/>
                        <a14:backgroundMark x1="62264" y1="75210" x2="62264" y2="75210"/>
                        <a14:backgroundMark x1="61321" y1="73950" x2="61321" y2="73950"/>
                        <a14:backgroundMark x1="61321" y1="61345" x2="61321" y2="61345"/>
                        <a14:backgroundMark x1="68868" y1="56723" x2="68868" y2="56723"/>
                        <a14:backgroundMark x1="72642" y1="52521" x2="72642" y2="52521"/>
                        <a14:backgroundMark x1="74057" y1="47059" x2="74057" y2="47059"/>
                        <a14:backgroundMark x1="81132" y1="38235" x2="82075" y2="37395"/>
                        <a14:backgroundMark x1="84906" y1="35714" x2="84906" y2="35714"/>
                        <a14:backgroundMark x1="89151" y1="44538" x2="89151" y2="47059"/>
                        <a14:backgroundMark x1="89151" y1="59244" x2="89151" y2="59244"/>
                        <a14:backgroundMark x1="89151" y1="59244" x2="86321" y2="62185"/>
                        <a14:backgroundMark x1="73585" y1="75210" x2="73585" y2="75210"/>
                        <a14:backgroundMark x1="73113" y1="76471" x2="72170" y2="77731"/>
                        <a14:backgroundMark x1="61792" y1="84454" x2="61792" y2="84454"/>
                        <a14:backgroundMark x1="61792" y1="84454" x2="57547" y2="86975"/>
                        <a14:backgroundMark x1="52830" y1="88655" x2="52830" y2="88655"/>
                        <a14:backgroundMark x1="44811" y1="90336" x2="44811" y2="90336"/>
                        <a14:backgroundMark x1="9434" y1="91176" x2="9434" y2="91176"/>
                        <a14:backgroundMark x1="77358" y1="71849" x2="77358" y2="71849"/>
                        <a14:backgroundMark x1="77358" y1="71849" x2="77358" y2="71849"/>
                        <a14:backgroundMark x1="75000" y1="64706" x2="75000" y2="64706"/>
                        <a14:backgroundMark x1="75000" y1="64706" x2="75000" y2="64706"/>
                        <a14:backgroundMark x1="83491" y1="77311" x2="83491" y2="77311"/>
                        <a14:backgroundMark x1="83491" y1="77311" x2="83491" y2="77311"/>
                        <a14:backgroundMark x1="85377" y1="81513" x2="85377" y2="8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346" y="2195685"/>
            <a:ext cx="1023664" cy="11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32075" y1="65126" x2="32075" y2="65126"/>
                        <a14:foregroundMark x1="9434" y1="91176" x2="9434" y2="91176"/>
                        <a14:foregroundMark x1="10377" y1="90756" x2="10377" y2="90756"/>
                        <a14:backgroundMark x1="32075" y1="50840" x2="32075" y2="50840"/>
                        <a14:backgroundMark x1="65566" y1="71849" x2="65566" y2="71849"/>
                        <a14:backgroundMark x1="79717" y1="51261" x2="79717" y2="51261"/>
                        <a14:backgroundMark x1="72170" y1="40756" x2="72170" y2="40756"/>
                        <a14:backgroundMark x1="49528" y1="78151" x2="49528" y2="78151"/>
                        <a14:backgroundMark x1="32075" y1="91176" x2="32075" y2="91176"/>
                        <a14:backgroundMark x1="12264" y1="51261" x2="12264" y2="51261"/>
                        <a14:backgroundMark x1="18868" y1="22269" x2="18868" y2="22269"/>
                        <a14:backgroundMark x1="42453" y1="3782" x2="42453" y2="3782"/>
                        <a14:backgroundMark x1="64623" y1="7983" x2="64623" y2="7983"/>
                        <a14:backgroundMark x1="73113" y1="12605" x2="73113" y2="12605"/>
                        <a14:backgroundMark x1="66981" y1="19328" x2="66981" y2="19328"/>
                        <a14:backgroundMark x1="58491" y1="23109" x2="58491" y2="23109"/>
                        <a14:backgroundMark x1="56132" y1="28151" x2="56132" y2="28151"/>
                        <a14:backgroundMark x1="49528" y1="34034" x2="6604" y2="76891"/>
                        <a14:backgroundMark x1="6604" y1="77311" x2="5660" y2="0"/>
                        <a14:backgroundMark x1="11321" y1="73109" x2="11321" y2="73109"/>
                        <a14:backgroundMark x1="11792" y1="56723" x2="11792" y2="56723"/>
                        <a14:backgroundMark x1="10849" y1="66807" x2="10849" y2="66807"/>
                        <a14:backgroundMark x1="1415" y1="90756" x2="2358" y2="0"/>
                        <a14:backgroundMark x1="3302" y1="1261" x2="86792" y2="1681"/>
                        <a14:backgroundMark x1="86792" y1="1681" x2="1415" y2="89496"/>
                        <a14:backgroundMark x1="98585" y1="9244" x2="98585" y2="9244"/>
                        <a14:backgroundMark x1="98113" y1="10504" x2="9434" y2="98319"/>
                        <a14:backgroundMark x1="9906" y1="98319" x2="99057" y2="99160"/>
                        <a14:backgroundMark x1="98585" y1="98739" x2="99057" y2="9664"/>
                        <a14:backgroundMark x1="91509" y1="30672" x2="91509" y2="30672"/>
                        <a14:backgroundMark x1="88208" y1="44118" x2="88208" y2="44118"/>
                        <a14:backgroundMark x1="51415" y1="79412" x2="51415" y2="79412"/>
                        <a14:backgroundMark x1="16509" y1="97479" x2="33491" y2="78151"/>
                        <a14:backgroundMark x1="34434" y1="89496" x2="43396" y2="68487"/>
                        <a14:backgroundMark x1="99057" y1="11345" x2="99057" y2="11345"/>
                        <a14:backgroundMark x1="98113" y1="11765" x2="98113" y2="11765"/>
                        <a14:backgroundMark x1="97642" y1="13025" x2="98113" y2="95798"/>
                        <a14:backgroundMark x1="98113" y1="96218" x2="11792" y2="97059"/>
                        <a14:backgroundMark x1="11792" y1="97059" x2="98113" y2="13025"/>
                        <a14:backgroundMark x1="32075" y1="23109" x2="32075" y2="23109"/>
                        <a14:backgroundMark x1="85849" y1="2101" x2="19340" y2="40756"/>
                        <a14:backgroundMark x1="67453" y1="81513" x2="67453" y2="81513"/>
                        <a14:backgroundMark x1="62264" y1="75210" x2="62264" y2="75210"/>
                        <a14:backgroundMark x1="61321" y1="73950" x2="61321" y2="73950"/>
                        <a14:backgroundMark x1="61321" y1="61345" x2="61321" y2="61345"/>
                        <a14:backgroundMark x1="68868" y1="56723" x2="68868" y2="56723"/>
                        <a14:backgroundMark x1="72642" y1="52521" x2="72642" y2="52521"/>
                        <a14:backgroundMark x1="74057" y1="47059" x2="74057" y2="47059"/>
                        <a14:backgroundMark x1="81132" y1="38235" x2="82075" y2="37395"/>
                        <a14:backgroundMark x1="84906" y1="35714" x2="84906" y2="35714"/>
                        <a14:backgroundMark x1="89151" y1="44538" x2="89151" y2="47059"/>
                        <a14:backgroundMark x1="89151" y1="59244" x2="89151" y2="59244"/>
                        <a14:backgroundMark x1="89151" y1="59244" x2="86321" y2="62185"/>
                        <a14:backgroundMark x1="73585" y1="75210" x2="73585" y2="75210"/>
                        <a14:backgroundMark x1="73113" y1="76471" x2="72170" y2="77731"/>
                        <a14:backgroundMark x1="61792" y1="84454" x2="61792" y2="84454"/>
                        <a14:backgroundMark x1="61792" y1="84454" x2="57547" y2="86975"/>
                        <a14:backgroundMark x1="52830" y1="88655" x2="52830" y2="88655"/>
                        <a14:backgroundMark x1="44811" y1="90336" x2="44811" y2="90336"/>
                        <a14:backgroundMark x1="9434" y1="91176" x2="9434" y2="91176"/>
                        <a14:backgroundMark x1="77358" y1="71849" x2="77358" y2="71849"/>
                        <a14:backgroundMark x1="77358" y1="71849" x2="77358" y2="71849"/>
                        <a14:backgroundMark x1="75000" y1="64706" x2="75000" y2="64706"/>
                        <a14:backgroundMark x1="75000" y1="64706" x2="75000" y2="64706"/>
                        <a14:backgroundMark x1="83491" y1="77311" x2="83491" y2="77311"/>
                        <a14:backgroundMark x1="83491" y1="77311" x2="83491" y2="77311"/>
                        <a14:backgroundMark x1="85377" y1="81513" x2="85377" y2="8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359" y="2195685"/>
            <a:ext cx="1023664" cy="11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4637" y="2004592"/>
            <a:ext cx="1954641" cy="153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551328" y="3856765"/>
            <a:ext cx="45151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600" dirty="0" smtClean="0">
                <a:latin typeface="Cursive standard" pitchFamily="2" charset="0"/>
              </a:rPr>
              <a:t>ouise a 4 </a:t>
            </a:r>
            <a:r>
              <a:rPr lang="fr-FR" sz="2600" dirty="0" smtClean="0">
                <a:latin typeface="Cursive standard" pitchFamily="2" charset="0"/>
              </a:rPr>
              <a:t>sorti </a:t>
            </a:r>
            <a:r>
              <a:rPr lang="fr-FR" sz="2600" dirty="0" smtClean="0">
                <a:latin typeface="Cursive standard" pitchFamily="2" charset="0"/>
              </a:rPr>
              <a:t>4 </a:t>
            </a:r>
            <a:r>
              <a:rPr lang="fr-FR" sz="2600" dirty="0" smtClean="0">
                <a:latin typeface="Cursive standard" pitchFamily="2" charset="0"/>
              </a:rPr>
              <a:t>crayons. </a:t>
            </a:r>
            <a:endParaRPr lang="fr-FR" sz="2600" dirty="0" smtClean="0">
              <a:latin typeface="Cursive standard" pitchFamily="2" charset="0"/>
            </a:endParaRP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600" dirty="0" smtClean="0">
                <a:latin typeface="Cursive standard" pitchFamily="2" charset="0"/>
              </a:rPr>
              <a:t>lle en a encore 10 </a:t>
            </a:r>
            <a:r>
              <a:rPr lang="fr-FR" sz="2600" dirty="0" smtClean="0">
                <a:latin typeface="Cursive standard" pitchFamily="2" charset="0"/>
              </a:rPr>
              <a:t>dans sa trousse</a:t>
            </a:r>
            <a:r>
              <a:rPr lang="fr-FR" sz="2600" dirty="0" smtClean="0">
                <a:latin typeface="Cursive standard" pitchFamily="2" charset="0"/>
              </a:rPr>
              <a:t>.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 smtClean="0">
                <a:latin typeface="Cursive standard" pitchFamily="2" charset="0"/>
              </a:rPr>
              <a:t>ombien en a-t-elle en tout ?</a:t>
            </a:r>
            <a:endParaRPr lang="fr-FR" sz="2600" dirty="0">
              <a:latin typeface="Cursive standard" pitchFamily="2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5174" y="4315619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4417545" y="7201803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Vivaldi</a:t>
            </a:r>
            <a:endParaRPr lang="fr-FR" sz="8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190" y="6620787"/>
            <a:ext cx="6154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6181" y="6599084"/>
            <a:ext cx="6052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ZoneTexte 67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8345928" y="854346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6" t="26330" r="19301" b="27922"/>
          <a:stretch/>
        </p:blipFill>
        <p:spPr bwMode="auto">
          <a:xfrm>
            <a:off x="2743096" y="780682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29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28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27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38" r="67770" b="12170"/>
          <a:stretch/>
        </p:blipFill>
        <p:spPr bwMode="auto">
          <a:xfrm>
            <a:off x="820417" y="954897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28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29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24" y="1790962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230" y="2182874"/>
            <a:ext cx="1348649" cy="99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2910" y="2128446"/>
            <a:ext cx="1348649" cy="99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410211" y="3673374"/>
            <a:ext cx="4698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400" dirty="0" smtClean="0">
                <a:latin typeface="Cursive standard" pitchFamily="2" charset="0"/>
              </a:rPr>
              <a:t>l y a 6 </a:t>
            </a:r>
            <a:r>
              <a:rPr lang="fr-FR" sz="2400" dirty="0" smtClean="0">
                <a:latin typeface="Cursive standard" pitchFamily="2" charset="0"/>
              </a:rPr>
              <a:t>bonbons.</a:t>
            </a:r>
            <a:endParaRPr lang="fr-FR" sz="2400" dirty="0" smtClean="0">
              <a:latin typeface="Cursive standard" pitchFamily="2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400" dirty="0" smtClean="0">
                <a:latin typeface="Cursive standard" pitchFamily="2" charset="0"/>
              </a:rPr>
              <a:t>ucie veut en </a:t>
            </a:r>
            <a:r>
              <a:rPr lang="fr-FR" sz="2400" dirty="0" smtClean="0">
                <a:latin typeface="Cursive standard" pitchFamily="2" charset="0"/>
              </a:rPr>
              <a:t>prendre plus que son petit frère</a:t>
            </a:r>
            <a:r>
              <a:rPr lang="fr-FR" sz="2400" dirty="0" smtClean="0">
                <a:latin typeface="Cursive standard" pitchFamily="2" charset="0"/>
              </a:rPr>
              <a:t>.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400" dirty="0" smtClean="0">
                <a:latin typeface="Cursive standard" pitchFamily="2" charset="0"/>
              </a:rPr>
              <a:t>ombien doit elle en </a:t>
            </a:r>
            <a:r>
              <a:rPr lang="fr-FR" sz="2400" dirty="0" smtClean="0">
                <a:latin typeface="Cursive standard" pitchFamily="2" charset="0"/>
              </a:rPr>
              <a:t>prendre </a:t>
            </a:r>
            <a:r>
              <a:rPr lang="fr-FR" sz="2400" dirty="0" smtClean="0">
                <a:latin typeface="Cursive standard" pitchFamily="2" charset="0"/>
              </a:rPr>
              <a:t>?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 rot="16200000">
            <a:off x="10031130" y="6837767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Moto dans les bois</a:t>
            </a:r>
            <a:endParaRPr lang="fr-FR" sz="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9602" y="2431882"/>
            <a:ext cx="2174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7234" y="6596675"/>
            <a:ext cx="61540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ZoneTexte 68"/>
          <p:cNvSpPr txBox="1"/>
          <p:nvPr/>
        </p:nvSpPr>
        <p:spPr>
          <a:xfrm>
            <a:off x="4407568" y="715644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harpe</a:t>
            </a:r>
            <a:endParaRPr lang="fr-FR" sz="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6639489"/>
            <a:ext cx="60916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9781702" y="7187119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Icare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7" t="21692" r="19647" b="30453"/>
          <a:stretch/>
        </p:blipFill>
        <p:spPr bwMode="auto">
          <a:xfrm>
            <a:off x="8144548" y="830391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7" t="21692" r="19647" b="30453"/>
          <a:stretch/>
        </p:blipFill>
        <p:spPr bwMode="auto">
          <a:xfrm>
            <a:off x="2797998" y="823412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275318" y="6586958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30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0000"/>
          <a:stretch/>
        </p:blipFill>
        <p:spPr bwMode="auto">
          <a:xfrm>
            <a:off x="5724209" y="181966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12248" y="1085161"/>
            <a:ext cx="885750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2</a:t>
            </a:r>
            <a:endParaRPr lang="fr-FR" sz="2800" b="1" dirty="0">
              <a:solidFill>
                <a:schemeClr val="tx1"/>
              </a:solidFill>
              <a:latin typeface="CrayonL" pitchFamily="2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040"/>
          <a:stretch/>
        </p:blipFill>
        <p:spPr bwMode="auto">
          <a:xfrm>
            <a:off x="800710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34" r="58660"/>
          <a:stretch/>
        </p:blipFill>
        <p:spPr bwMode="auto">
          <a:xfrm>
            <a:off x="6018417" y="994809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rayonL" pitchFamily="2" charset="0"/>
              </a:rPr>
              <a:t>3</a:t>
            </a:r>
            <a:endParaRPr lang="fr-FR" sz="4000" b="1" dirty="0">
              <a:solidFill>
                <a:schemeClr val="tx1"/>
              </a:solidFill>
              <a:latin typeface="CrayonL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847"/>
          <a:stretch/>
        </p:blipFill>
        <p:spPr bwMode="auto">
          <a:xfrm>
            <a:off x="1395417" y="2761018"/>
            <a:ext cx="2980456" cy="139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24209" y="2502745"/>
            <a:ext cx="46630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        J</a:t>
            </a:r>
            <a:r>
              <a:rPr lang="fr-FR" sz="3200" dirty="0" smtClean="0">
                <a:latin typeface="Cursive standard" pitchFamily="2" charset="0"/>
              </a:rPr>
              <a:t>e </a:t>
            </a:r>
            <a:r>
              <a:rPr lang="fr-FR" sz="3200" dirty="0" smtClean="0">
                <a:latin typeface="Cursive standard" pitchFamily="2" charset="0"/>
              </a:rPr>
              <a:t>suis </a:t>
            </a:r>
            <a:r>
              <a:rPr lang="fr-FR" sz="3200" dirty="0" smtClean="0">
                <a:latin typeface="Cursive standard" pitchFamily="2" charset="0"/>
              </a:rPr>
              <a:t>un animal.</a:t>
            </a:r>
            <a:endParaRPr lang="fr-FR" sz="3200" dirty="0" smtClean="0">
              <a:latin typeface="Script cole" panose="00000400000000000000" pitchFamily="2" charset="0"/>
            </a:endParaRPr>
          </a:p>
          <a:p>
            <a:r>
              <a:rPr lang="fr-FR" sz="3200" dirty="0" smtClean="0">
                <a:latin typeface="Script cole" panose="00000400000000000000" pitchFamily="2" charset="0"/>
              </a:rPr>
              <a:t>J</a:t>
            </a:r>
            <a:r>
              <a:rPr lang="fr-FR" sz="3200" dirty="0" smtClean="0">
                <a:latin typeface="Cursive standard" pitchFamily="2" charset="0"/>
              </a:rPr>
              <a:t>e </a:t>
            </a:r>
            <a:r>
              <a:rPr lang="fr-FR" sz="3200" dirty="0" smtClean="0">
                <a:latin typeface="Cursive standard" pitchFamily="2" charset="0"/>
              </a:rPr>
              <a:t>s</a:t>
            </a:r>
            <a:r>
              <a:rPr lang="fr-FR" sz="3200" dirty="0" smtClean="0">
                <a:latin typeface="Cursive standard" pitchFamily="2" charset="0"/>
              </a:rPr>
              <a:t>ui</a:t>
            </a:r>
            <a:r>
              <a:rPr lang="fr-FR" sz="3200" dirty="0" smtClean="0">
                <a:latin typeface="Cursive standard" pitchFamily="2" charset="0"/>
              </a:rPr>
              <a:t>s</a:t>
            </a:r>
            <a:r>
              <a:rPr lang="fr-FR" sz="3200" dirty="0" smtClean="0">
                <a:latin typeface="Cursive standard" pitchFamily="2" charset="0"/>
              </a:rPr>
              <a:t> </a:t>
            </a:r>
            <a:r>
              <a:rPr lang="fr-FR" sz="3200" dirty="0" smtClean="0">
                <a:latin typeface="Cursive standard" pitchFamily="2" charset="0"/>
              </a:rPr>
              <a:t>rejeté </a:t>
            </a:r>
            <a:r>
              <a:rPr lang="fr-FR" sz="3200" dirty="0" smtClean="0">
                <a:latin typeface="Cursive standard" pitchFamily="2" charset="0"/>
              </a:rPr>
              <a:t>parce </a:t>
            </a:r>
            <a:r>
              <a:rPr lang="fr-FR" sz="3200" dirty="0" smtClean="0">
                <a:latin typeface="Cursive standard" pitchFamily="2" charset="0"/>
              </a:rPr>
              <a:t>que je </a:t>
            </a:r>
            <a:r>
              <a:rPr lang="fr-FR" sz="3200" dirty="0" smtClean="0">
                <a:latin typeface="Cursive standard" pitchFamily="2" charset="0"/>
              </a:rPr>
              <a:t>suis </a:t>
            </a:r>
            <a:r>
              <a:rPr lang="fr-FR" sz="3200" dirty="0" smtClean="0">
                <a:latin typeface="Cursive standard" pitchFamily="2" charset="0"/>
              </a:rPr>
              <a:t>différent </a:t>
            </a:r>
            <a:r>
              <a:rPr lang="fr-FR" sz="3200" dirty="0" smtClean="0">
                <a:latin typeface="Cursive standard" pitchFamily="2" charset="0"/>
              </a:rPr>
              <a:t>des autres. </a:t>
            </a:r>
            <a:r>
              <a:rPr lang="fr-FR" sz="3200" dirty="0" smtClean="0">
                <a:latin typeface="Script cole" panose="00000400000000000000" pitchFamily="2" charset="0"/>
              </a:rPr>
              <a:t>Q</a:t>
            </a:r>
            <a:r>
              <a:rPr lang="fr-FR" sz="3200" dirty="0" smtClean="0">
                <a:latin typeface="Cursive standard" pitchFamily="2" charset="0"/>
              </a:rPr>
              <a:t>ui </a:t>
            </a:r>
            <a:r>
              <a:rPr lang="fr-FR" sz="3200" dirty="0" smtClean="0">
                <a:latin typeface="Cursive standard" pitchFamily="2" charset="0"/>
              </a:rPr>
              <a:t>sui</a:t>
            </a:r>
            <a:r>
              <a:rPr lang="fr-FR" sz="3200" dirty="0" smtClean="0">
                <a:latin typeface="Cursive standard" pitchFamily="2" charset="0"/>
              </a:rPr>
              <a:t>s</a:t>
            </a:r>
            <a:r>
              <a:rPr lang="fr-FR" sz="3200" dirty="0" smtClean="0">
                <a:latin typeface="Cursive standard" pitchFamily="2" charset="0"/>
              </a:rPr>
              <a:t>-je </a:t>
            </a:r>
            <a:r>
              <a:rPr lang="fr-FR" sz="3200" dirty="0" smtClean="0">
                <a:latin typeface="Cursive standard" pitchFamily="2" charset="0"/>
              </a:rPr>
              <a:t>?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661" y="2504798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318" y="1789499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374" y="1783816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6156" y="2290270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42" y="2284246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360207" y="4482325"/>
            <a:ext cx="4698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800" dirty="0" smtClean="0">
                <a:latin typeface="Cursive standard" pitchFamily="2" charset="0"/>
              </a:rPr>
              <a:t>uc a 1 </a:t>
            </a:r>
            <a:r>
              <a:rPr lang="fr-FR" sz="1800" dirty="0" smtClean="0">
                <a:latin typeface="Cursive standard" pitchFamily="2" charset="0"/>
              </a:rPr>
              <a:t>bonbon</a:t>
            </a:r>
            <a:r>
              <a:rPr lang="fr-FR" sz="1800" dirty="0" smtClean="0">
                <a:latin typeface="Cursive standard" pitchFamily="2" charset="0"/>
              </a:rPr>
              <a:t>.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1800" dirty="0" smtClean="0">
                <a:latin typeface="Cursive standard" pitchFamily="2" charset="0"/>
              </a:rPr>
              <a:t>aman a 4 </a:t>
            </a:r>
            <a:r>
              <a:rPr lang="fr-FR" sz="1800" dirty="0" smtClean="0">
                <a:latin typeface="Cursive standard" pitchFamily="2" charset="0"/>
              </a:rPr>
              <a:t>bonbon</a:t>
            </a:r>
            <a:r>
              <a:rPr lang="fr-FR" sz="1800" dirty="0" smtClean="0">
                <a:latin typeface="Cursive standard" pitchFamily="2" charset="0"/>
              </a:rPr>
              <a:t>s</a:t>
            </a:r>
            <a:r>
              <a:rPr lang="fr-FR" sz="1800" dirty="0" smtClean="0">
                <a:latin typeface="Cursive standard" pitchFamily="2" charset="0"/>
              </a:rPr>
              <a:t>.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800" dirty="0" smtClean="0">
                <a:latin typeface="Cursive standard" pitchFamily="2" charset="0"/>
              </a:rPr>
              <a:t>apa en a 2 de </a:t>
            </a:r>
            <a:r>
              <a:rPr lang="fr-FR" sz="1800" dirty="0" smtClean="0">
                <a:latin typeface="Cursive standard" pitchFamily="2" charset="0"/>
              </a:rPr>
              <a:t>moins </a:t>
            </a:r>
            <a:r>
              <a:rPr lang="fr-FR" sz="1800" dirty="0" smtClean="0">
                <a:latin typeface="Cursive standard" pitchFamily="2" charset="0"/>
              </a:rPr>
              <a:t>que maman.</a:t>
            </a: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800" dirty="0" smtClean="0">
                <a:latin typeface="Cursive standard" pitchFamily="2" charset="0"/>
              </a:rPr>
              <a:t>ombien en </a:t>
            </a:r>
            <a:r>
              <a:rPr lang="fr-FR" sz="1800" dirty="0" smtClean="0">
                <a:latin typeface="Cursive standard" pitchFamily="2" charset="0"/>
              </a:rPr>
              <a:t>a-t-il </a:t>
            </a:r>
            <a:r>
              <a:rPr lang="fr-FR" sz="1800" dirty="0" smtClean="0">
                <a:latin typeface="Cursive standard" pitchFamily="2" charset="0"/>
              </a:rPr>
              <a:t>?</a:t>
            </a:r>
            <a:endParaRPr lang="fr-FR" sz="1800" dirty="0">
              <a:latin typeface="Cursive standard" pitchFamily="2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5512" y="4406135"/>
            <a:ext cx="1172358" cy="10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4375873" y="7164606"/>
            <a:ext cx="688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Tchaïkovski</a:t>
            </a:r>
            <a:endParaRPr lang="fr-FR" sz="800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7545" y="6599351"/>
            <a:ext cx="6080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1493" y="6588944"/>
            <a:ext cx="618806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ZoneTexte 67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Relaxation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607</Words>
  <Application>Microsoft Office PowerPoint</Application>
  <PresentationFormat>Personnalisé</PresentationFormat>
  <Paragraphs>184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celin</cp:lastModifiedBy>
  <cp:revision>123</cp:revision>
  <cp:lastPrinted>2018-07-28T17:19:51Z</cp:lastPrinted>
  <dcterms:created xsi:type="dcterms:W3CDTF">2018-07-28T10:40:52Z</dcterms:created>
  <dcterms:modified xsi:type="dcterms:W3CDTF">2019-11-04T20:19:05Z</dcterms:modified>
</cp:coreProperties>
</file>