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4" r:id="rId3"/>
    <p:sldId id="259" r:id="rId4"/>
    <p:sldId id="268" r:id="rId5"/>
    <p:sldId id="265" r:id="rId6"/>
    <p:sldId id="269" r:id="rId7"/>
    <p:sldId id="266" r:id="rId8"/>
    <p:sldId id="270" r:id="rId9"/>
    <p:sldId id="273" r:id="rId10"/>
    <p:sldId id="272" r:id="rId11"/>
    <p:sldId id="275" r:id="rId12"/>
    <p:sldId id="276" r:id="rId13"/>
    <p:sldId id="277" r:id="rId14"/>
  </p:sldIdLst>
  <p:sldSz cx="7561263" cy="10693400"/>
  <p:notesSz cx="6858000" cy="100584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944" y="148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EFBA6-BAF5-4C66-B89B-CAFDBB0F25AE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95500" y="754063"/>
            <a:ext cx="26670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78375"/>
            <a:ext cx="548640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553575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EC993-99A0-408D-9B29-8FBC0243B7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55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EC993-99A0-408D-9B29-8FBC0243B7D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47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7276-EE02-48FF-ABD0-4F60B0827D79}" type="datetime1">
              <a:rPr lang="fr-FR" smtClean="0"/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tiloustics.eu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E1E-8884-46FF-9EE9-F4336B3D5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82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222F-8A95-424F-B846-B86614B7EFBF}" type="datetime1">
              <a:rPr lang="fr-FR" smtClean="0"/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tiloustics.eu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E1E-8884-46FF-9EE9-F4336B3D5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57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548" y="571801"/>
            <a:ext cx="3701869" cy="1216374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25A2-6A36-4DE6-994B-A59EE09B0A4B}" type="datetime1">
              <a:rPr lang="fr-FR" smtClean="0"/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tiloustics.eu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E1E-8884-46FF-9EE9-F4336B3D5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56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FD67-9261-4356-9623-FD809CCA023B}" type="datetime1">
              <a:rPr lang="fr-FR" smtClean="0"/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tiloustics.eu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E1E-8884-46FF-9EE9-F4336B3D5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5716-E3FD-42E3-9E9B-35C76E4098DE}" type="datetime1">
              <a:rPr lang="fr-FR" smtClean="0"/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tiloustics.eu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E1E-8884-46FF-9EE9-F4336B3D5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9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548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8485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C964-6CFA-4A13-99B7-E76EF0532F39}" type="datetime1">
              <a:rPr lang="fr-FR" smtClean="0"/>
              <a:t>19/05/2016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tiloustics.eu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E1E-8884-46FF-9EE9-F4336B3D5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38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4921-9B87-478F-A5C8-08FFA9B01CE6}" type="datetime1">
              <a:rPr lang="fr-FR" smtClean="0"/>
              <a:t>19/05/2016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tiloustics.eu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E1E-8884-46FF-9EE9-F4336B3D5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16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CC8-DC85-4EB5-8A47-3BCFB1934453}" type="datetime1">
              <a:rPr lang="fr-FR" smtClean="0"/>
              <a:t>19/05/2016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tiloustics.eu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E1E-8884-46FF-9EE9-F4336B3D5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68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17DE-7BF5-429A-AD53-8E1A3D4B337F}" type="datetime1">
              <a:rPr lang="fr-FR" smtClean="0"/>
              <a:t>19/05/2016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tiloustics.eu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E1E-8884-46FF-9EE9-F4336B3D5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22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3265-6CA9-458D-A935-01048B9A45CC}" type="datetime1">
              <a:rPr lang="fr-FR" smtClean="0"/>
              <a:t>19/05/2016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tiloustics.eu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E1E-8884-46FF-9EE9-F4336B3D5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0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EB3D-6AB4-47BF-82E5-173D3CCB236B}" type="datetime1">
              <a:rPr lang="fr-FR" smtClean="0"/>
              <a:t>19/05/2016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tiloustics.eu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4E1E-8884-46FF-9EE9-F4336B3D5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61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4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B7CEC-9573-4AA1-8A5D-527277518D45}" type="datetime1">
              <a:rPr lang="fr-FR" smtClean="0"/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tiloustics.eu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24E1E-8884-46FF-9EE9-F4336B3D5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50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7267">
            <a:off x="658321" y="510459"/>
            <a:ext cx="3841118" cy="258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7400" y="2250356"/>
            <a:ext cx="6984776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FF0000"/>
                </a:solidFill>
                <a:latin typeface="Fontocide" panose="00000400000000000000" pitchFamily="2" charset="0"/>
              </a:rPr>
              <a:t> </a:t>
            </a:r>
          </a:p>
          <a:p>
            <a:pPr algn="ctr"/>
            <a:r>
              <a:rPr lang="fr-FR" sz="7200" b="1" dirty="0" smtClean="0">
                <a:solidFill>
                  <a:srgbClr val="7030A0"/>
                </a:solidFill>
                <a:latin typeface="Fontocide" panose="00000400000000000000" pitchFamily="2" charset="0"/>
              </a:rPr>
              <a:t>arts visuels</a:t>
            </a:r>
          </a:p>
          <a:p>
            <a:pPr algn="ctr"/>
            <a:endParaRPr lang="fr-FR" sz="6000" b="1" dirty="0" smtClean="0">
              <a:solidFill>
                <a:schemeClr val="accent6">
                  <a:lumMod val="75000"/>
                </a:schemeClr>
              </a:solidFill>
              <a:latin typeface="Fontocide" panose="00000400000000000000" pitchFamily="2" charset="0"/>
            </a:endParaRPr>
          </a:p>
          <a:p>
            <a:pPr algn="ctr"/>
            <a:endParaRPr lang="fr-FR" sz="6000" b="1" dirty="0" smtClean="0">
              <a:solidFill>
                <a:schemeClr val="accent6">
                  <a:lumMod val="75000"/>
                </a:schemeClr>
              </a:solidFill>
              <a:latin typeface="Fontocide" panose="00000400000000000000" pitchFamily="2" charset="0"/>
            </a:endParaRPr>
          </a:p>
          <a:p>
            <a:pPr algn="ctr"/>
            <a:endParaRPr lang="fr-FR" sz="6000" b="1" dirty="0">
              <a:solidFill>
                <a:schemeClr val="accent6">
                  <a:lumMod val="75000"/>
                </a:schemeClr>
              </a:solidFill>
              <a:latin typeface="Fontocide" panose="00000400000000000000" pitchFamily="2" charset="0"/>
            </a:endParaRPr>
          </a:p>
          <a:p>
            <a:pPr algn="ctr"/>
            <a:endParaRPr lang="fr-FR" sz="2800" b="1" dirty="0" smtClean="0">
              <a:solidFill>
                <a:schemeClr val="accent5">
                  <a:lumMod val="75000"/>
                </a:schemeClr>
              </a:solidFill>
              <a:latin typeface="Emmett" pitchFamily="2" charset="0"/>
            </a:endParaRPr>
          </a:p>
          <a:p>
            <a:pPr algn="ctr"/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Emmett" pitchFamily="2" charset="0"/>
              </a:rPr>
              <a:t>École  maternelle</a:t>
            </a:r>
            <a:endParaRPr lang="fr-FR" sz="2800" b="1" dirty="0" smtClean="0">
              <a:solidFill>
                <a:schemeClr val="accent5">
                  <a:lumMod val="75000"/>
                </a:schemeClr>
              </a:solidFill>
              <a:latin typeface="Emmett" pitchFamily="2" charset="0"/>
            </a:endParaRPr>
          </a:p>
          <a:p>
            <a:pPr algn="ctr"/>
            <a:r>
              <a:rPr lang="fr-FR" sz="2800" b="1" dirty="0" smtClean="0">
                <a:solidFill>
                  <a:schemeClr val="accent5"/>
                </a:solidFill>
                <a:latin typeface="Emmett" pitchFamily="2" charset="0"/>
              </a:rPr>
              <a:t>PS – MS</a:t>
            </a:r>
          </a:p>
          <a:p>
            <a:pPr algn="ctr"/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Emmett" pitchFamily="2" charset="0"/>
              </a:rPr>
              <a:t>-</a:t>
            </a:r>
          </a:p>
          <a:p>
            <a:pPr algn="ctr"/>
            <a:r>
              <a:rPr lang="fr-FR" sz="2800" b="1" dirty="0" smtClean="0">
                <a:solidFill>
                  <a:schemeClr val="accent2"/>
                </a:solidFill>
                <a:latin typeface="Emmett" pitchFamily="2" charset="0"/>
              </a:rPr>
              <a:t>Année 2016-2017</a:t>
            </a:r>
            <a:endParaRPr lang="fr-FR" sz="2800" b="1" dirty="0">
              <a:solidFill>
                <a:schemeClr val="accent2"/>
              </a:solidFill>
              <a:latin typeface="Emmett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3438">
            <a:off x="591486" y="6057114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6012">
            <a:off x="4963486" y="5995968"/>
            <a:ext cx="1896999" cy="192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3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" y="148293"/>
            <a:ext cx="7561262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       MANIPULER LA couleur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         laisser des traces</a:t>
            </a:r>
            <a:endParaRPr lang="fr-FR" sz="2000" dirty="0">
              <a:solidFill>
                <a:schemeClr val="bg1"/>
              </a:solidFill>
              <a:latin typeface="LetterOMatic!" panose="020B06030503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30752" y="225237"/>
            <a:ext cx="1645948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fr-FR" sz="8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4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             15 mn</a:t>
            </a:r>
          </a:p>
          <a:p>
            <a:pPr algn="r"/>
            <a:endParaRPr lang="fr-FR" sz="8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258" y="1395552"/>
            <a:ext cx="2317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LetterOMatic!" panose="020B0603050302020204" pitchFamily="34" charset="0"/>
              </a:rPr>
              <a:t>Rouler</a:t>
            </a:r>
            <a:endParaRPr lang="fr-FR" sz="2000" dirty="0">
              <a:latin typeface="LetterOMatic!" panose="020B06030503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56" y="234132"/>
            <a:ext cx="541144" cy="54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1016" y="2610396"/>
            <a:ext cx="7174857" cy="141577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Objectifs</a:t>
            </a: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Détourner un objet pour créer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Construire le rapport entre le geste et la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trace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Explorer différentes manières de faire des traces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Reconnaitre et </a:t>
            </a: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nommer les couleurs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Remplir un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espace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40471" y="1133942"/>
            <a:ext cx="5030325" cy="123110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Matériel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Papier blanc grand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Peinture de différentes couleurs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objets roulants : billes, voitures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un plateau par enfant dans lequel posé la feuille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6601" y="4266580"/>
            <a:ext cx="7195633" cy="212365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latin typeface="Script Ecole 2" panose="02000400000000000000" pitchFamily="2" charset="0"/>
                <a:ea typeface="Script Ecole 2" panose="02000400000000000000" pitchFamily="2" charset="0"/>
              </a:rPr>
              <a:t>Tâche de l’enfant :</a:t>
            </a:r>
          </a:p>
          <a:p>
            <a:endParaRPr lang="fr-FR" sz="1400" b="1" u="sng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Laisser des traces sur une feuille blanche avec des objets roulants</a:t>
            </a:r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endParaRPr lang="fr-FR" sz="1400" b="1" u="sng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Consignes :</a:t>
            </a: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Trempe les différents objets dans la peinture de ton choix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Fais rouler sur la feuille pour laisser des traces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Recommence avec différentes couleurs.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Arrête quand la production te plait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0430668"/>
            <a:ext cx="261171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smtClean="0"/>
              <a:t>Source :   ??</a:t>
            </a:r>
            <a:endParaRPr lang="fr-FR" sz="9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90959" y="6642844"/>
            <a:ext cx="7174856" cy="107721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Rôle de l’adulte :</a:t>
            </a:r>
          </a:p>
          <a:p>
            <a:endParaRPr lang="fr-FR" sz="1400" b="1" u="sng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Nommer les couleurs</a:t>
            </a: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Proposer le plateau pour pouvoir faire rouler la bille sans la toucher avec les mains</a:t>
            </a: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Nettoyer les objets quand ils sont trop sales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91016" y="270340"/>
            <a:ext cx="432048" cy="397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PS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797881" y="8241848"/>
            <a:ext cx="3587428" cy="196977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Références culturelles :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Jackson Pollock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33" y="8947100"/>
            <a:ext cx="1908631" cy="117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7" y="8107305"/>
            <a:ext cx="2922733" cy="209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6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" y="148293"/>
            <a:ext cx="7561262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   </a:t>
            </a:r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</a:t>
            </a:r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Manipuler la couleur 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         </a:t>
            </a:r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</a:t>
            </a:r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et la matière</a:t>
            </a:r>
            <a:endParaRPr lang="fr-FR" sz="2000" dirty="0">
              <a:solidFill>
                <a:schemeClr val="bg1"/>
              </a:solidFill>
              <a:latin typeface="LetterOMatic!" panose="020B06030503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30752" y="225237"/>
            <a:ext cx="1645948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fr-FR" sz="8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4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             20 mn</a:t>
            </a:r>
          </a:p>
          <a:p>
            <a:pPr algn="r"/>
            <a:endParaRPr lang="fr-FR" sz="8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3088" y="1212046"/>
            <a:ext cx="2317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LetterOMatic!" panose="020B0603050302020204" pitchFamily="34" charset="0"/>
              </a:rPr>
              <a:t>tamponner</a:t>
            </a:r>
          </a:p>
          <a:p>
            <a:pPr algn="ctr"/>
            <a:r>
              <a:rPr lang="fr-FR" sz="2000" dirty="0" smtClean="0">
                <a:latin typeface="LetterOMatic!" panose="020B0603050302020204" pitchFamily="34" charset="0"/>
              </a:rPr>
              <a:t>Couler</a:t>
            </a:r>
          </a:p>
          <a:p>
            <a:pPr algn="ctr"/>
            <a:r>
              <a:rPr lang="fr-FR" sz="2000" dirty="0" smtClean="0">
                <a:latin typeface="LetterOMatic!" panose="020B0603050302020204" pitchFamily="34" charset="0"/>
              </a:rPr>
              <a:t>souffler</a:t>
            </a:r>
            <a:endParaRPr lang="fr-FR" sz="2000" dirty="0">
              <a:latin typeface="LetterOMatic!" panose="020B06030503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56" y="234132"/>
            <a:ext cx="541144" cy="54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84673" y="2538388"/>
            <a:ext cx="7174857" cy="141577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Objectifs</a:t>
            </a: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Mettre en valeur des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trouvailles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fortuites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Essayer de reproduire l’effet produit.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Canaliser et maitriser son souffle</a:t>
            </a: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Ajuster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ses gestes en fonction d’une intention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Remplir un espace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40471" y="1104325"/>
            <a:ext cx="5030325" cy="123110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Matériel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Papier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épais</a:t>
            </a: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Encres de couleurs + pinceaux</a:t>
            </a: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Pailles</a:t>
            </a: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Éponges</a:t>
            </a: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2815" y="4194572"/>
            <a:ext cx="7195633" cy="2554545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Tâche de l’enfant :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Orienter la peinture en soufflant pour produire des effets de coulure.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Consignes :</a:t>
            </a: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Choisis une couleur claire et tamponne ta feuille avec l’éponge pour faire un fond léger.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Choisis une autre couleur et dépose </a:t>
            </a: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une (ou plusieurs)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goutte(s) </a:t>
            </a: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sur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ta feuille avec un pinceau.</a:t>
            </a: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Prends ta paille et souffle sur les gouttes pour les faire avancer et laisser une trace sur la feuille.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Recommence plusieurs fois avec différentes couleurs jusqu’à obtenir le résultat souhaité.</a:t>
            </a:r>
            <a:endParaRPr lang="fr-FR" sz="1200" dirty="0">
              <a:solidFill>
                <a:srgbClr val="FF0000"/>
              </a:solidFill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0430668"/>
            <a:ext cx="39246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smtClean="0"/>
              <a:t>Source :   Techniques artistiques - </a:t>
            </a:r>
            <a:r>
              <a:rPr lang="fr-FR" sz="900" dirty="0" err="1" smtClean="0"/>
              <a:t>Jocatop</a:t>
            </a:r>
            <a:endParaRPr lang="fr-FR" sz="9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85369" y="7002884"/>
            <a:ext cx="7174856" cy="1261884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Rôle de l’adulte :</a:t>
            </a:r>
          </a:p>
          <a:p>
            <a:endParaRPr lang="fr-FR" sz="1400" b="1" u="sng" dirty="0">
              <a:solidFill>
                <a:srgbClr val="FF0000"/>
              </a:solidFill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Vérifier que le fond à l’éponge n’est pas trop épais ou trop foncé.</a:t>
            </a: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Vérifier que les enfants savent souffler.</a:t>
            </a: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Engager l’enfant à changer d’emplacement au moment de déposer les gouttes sur la feuille.</a:t>
            </a:r>
            <a:endParaRPr lang="fr-FR" sz="1200" dirty="0" smtClean="0">
              <a:solidFill>
                <a:srgbClr val="FF0000"/>
              </a:solidFill>
              <a:latin typeface="Script Ecole 2" panose="02000400000000000000" pitchFamily="2" charset="0"/>
              <a:ea typeface="Script Ecole 2" panose="02000400000000000000" pitchFamily="2" charset="0"/>
              <a:cs typeface="Arial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91016" y="270340"/>
            <a:ext cx="432048" cy="397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MS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786391" y="8484014"/>
            <a:ext cx="3587428" cy="196977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Références culturelles :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Jackson Pollock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112" y="9177088"/>
            <a:ext cx="1908631" cy="117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8567" y="8113212"/>
            <a:ext cx="1885145" cy="258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7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" y="148293"/>
            <a:ext cx="7561262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       MANIPULER LA couleur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         laisser des traces</a:t>
            </a:r>
            <a:endParaRPr lang="fr-FR" sz="2000" dirty="0">
              <a:solidFill>
                <a:schemeClr val="bg1"/>
              </a:solidFill>
              <a:latin typeface="LetterOMatic!" panose="020B06030503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30752" y="225237"/>
            <a:ext cx="1645948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fr-FR" sz="8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4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             15 mn</a:t>
            </a:r>
          </a:p>
          <a:p>
            <a:pPr algn="r"/>
            <a:endParaRPr lang="fr-FR" sz="8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258" y="1395552"/>
            <a:ext cx="2317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LetterOMatic!" panose="020B0603050302020204" pitchFamily="34" charset="0"/>
              </a:rPr>
              <a:t>Tamponner</a:t>
            </a:r>
            <a:endParaRPr lang="fr-FR" sz="2000" dirty="0">
              <a:latin typeface="LetterOMatic!" panose="020B06030503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56" y="234132"/>
            <a:ext cx="541144" cy="54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1016" y="2599512"/>
            <a:ext cx="7174857" cy="160043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Objectifs</a:t>
            </a: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Détourner un objet pour créer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Construire le rapport entre le geste et la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trace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Explorer différentes manières de faire des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traces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Ajuster ses gestes en fonction d’une intention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Remplir </a:t>
            </a: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un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espace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40471" y="1133942"/>
            <a:ext cx="5030325" cy="123110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Matériel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Papier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noir ou de couleur</a:t>
            </a: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Peinture de différentes couleurs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tampons - bouchons</a:t>
            </a: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verres en plastique de différentes tailles (dinette)</a:t>
            </a: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5834" y="4410596"/>
            <a:ext cx="7195633" cy="2246769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latin typeface="Script Ecole 2" panose="02000400000000000000" pitchFamily="2" charset="0"/>
                <a:ea typeface="Script Ecole 2" panose="02000400000000000000" pitchFamily="2" charset="0"/>
              </a:rPr>
              <a:t>Tâche de l’enfant :</a:t>
            </a:r>
          </a:p>
          <a:p>
            <a:endParaRPr lang="fr-FR" sz="1400" b="1" u="sng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Laisser des traces sur une feuille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avec différents objets </a:t>
            </a: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en tamponnant. Utiliser les verres trempés dans la peinture pour réaliser des traces de différentes couleurs.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Consignes </a:t>
            </a:r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:</a:t>
            </a: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Choisi un verre et trempe-le dans la couleur de ton choix.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Pose le verre sur ta feuille pour faire des traces en tamponnant.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Recommence plusieurs fois et en changeant de taille de verre et de couleur.</a:t>
            </a:r>
          </a:p>
          <a:p>
            <a:pPr marL="342900" indent="-342900">
              <a:buAutoNum type="arabicParenR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0430668"/>
            <a:ext cx="54368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smtClean="0"/>
              <a:t>Source :   </a:t>
            </a:r>
            <a:r>
              <a:rPr lang="fr-FR" sz="900" dirty="0"/>
              <a:t>https://recredesarts.wordpress.com/category/peinture/</a:t>
            </a:r>
            <a:endParaRPr lang="fr-FR" sz="9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90959" y="6858868"/>
            <a:ext cx="7174856" cy="107721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Rôle de l’adulte :</a:t>
            </a:r>
          </a:p>
          <a:p>
            <a:endParaRPr lang="fr-FR" sz="1400" b="1" u="sng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Vérifier que les enfants ne mélangent pas les couleurs</a:t>
            </a: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Aider ceux qui n’arrivent pas à tamponner mais qui ont tendance à étaler</a:t>
            </a: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91016" y="270340"/>
            <a:ext cx="432048" cy="397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PS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797881" y="8241848"/>
            <a:ext cx="3587428" cy="17851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Références culturelles :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674" y="8550481"/>
            <a:ext cx="2135470" cy="138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t="13108" b="21995"/>
          <a:stretch/>
        </p:blipFill>
        <p:spPr bwMode="auto">
          <a:xfrm rot="5400000">
            <a:off x="1665482" y="8696941"/>
            <a:ext cx="2089675" cy="105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94220" y="8383341"/>
            <a:ext cx="216024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628558" y="9464409"/>
            <a:ext cx="216024" cy="6480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8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" y="148293"/>
            <a:ext cx="7561262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   </a:t>
            </a:r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</a:t>
            </a:r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Manipuler la couleur 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         </a:t>
            </a:r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</a:t>
            </a:r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et la matière</a:t>
            </a:r>
            <a:endParaRPr lang="fr-FR" sz="2000" dirty="0">
              <a:solidFill>
                <a:schemeClr val="bg1"/>
              </a:solidFill>
              <a:latin typeface="LetterOMatic!" panose="020B06030503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30752" y="225237"/>
            <a:ext cx="1645948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fr-FR" sz="8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4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             20 mn</a:t>
            </a:r>
          </a:p>
          <a:p>
            <a:pPr algn="r"/>
            <a:endParaRPr lang="fr-FR" sz="8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3088" y="1212046"/>
            <a:ext cx="2317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LetterOMatic!" panose="020B0603050302020204" pitchFamily="34" charset="0"/>
              </a:rPr>
              <a:t>souffler</a:t>
            </a:r>
          </a:p>
          <a:p>
            <a:pPr algn="ctr"/>
            <a:r>
              <a:rPr lang="fr-FR" sz="2000" dirty="0" smtClean="0">
                <a:latin typeface="LetterOMatic!" panose="020B0603050302020204" pitchFamily="34" charset="0"/>
              </a:rPr>
              <a:t>poser</a:t>
            </a:r>
          </a:p>
          <a:p>
            <a:pPr algn="ctr"/>
            <a:r>
              <a:rPr lang="fr-FR" sz="2000" dirty="0" smtClean="0">
                <a:latin typeface="LetterOMatic!" panose="020B0603050302020204" pitchFamily="34" charset="0"/>
              </a:rPr>
              <a:t>juxtaposer</a:t>
            </a:r>
            <a:endParaRPr lang="fr-FR" sz="2000" dirty="0">
              <a:latin typeface="LetterOMatic!" panose="020B06030503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56" y="234132"/>
            <a:ext cx="541144" cy="54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84673" y="2538388"/>
            <a:ext cx="7174857" cy="123110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Objectifs</a:t>
            </a: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Éprouver les possibilités d’intervention sur les matériaux.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Contrôler son geste jusqu’à en faire un moyen d’expression volontaire.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Fais preuve de délicatesse dans ses mouvements.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Remplir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un espace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40471" y="1104325"/>
            <a:ext cx="5030325" cy="123110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Matériel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Papier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léger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Encre de couleur</a:t>
            </a: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Détergent liquide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1067" y="4050556"/>
            <a:ext cx="7195633" cy="236988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Tâche de l’enfant :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Recouvrir une feuille d’empreintes de bulles colorées.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Consignes :</a:t>
            </a: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Verse une petite cuillère de détergent liquide dans le verre.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Ajoute une cuillère à soupe d’encre de couleur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Souffle dans le verre avec la paille pour « fabriquer » des bulles. Elles doivent déborder du verre.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Pose délicatement la feuille sur les bulles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Répète plusieurs fois l’opération pour recouvrir entièrement la feuille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0430668"/>
            <a:ext cx="39246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smtClean="0"/>
              <a:t>Source :   Techniques artistiques - </a:t>
            </a:r>
            <a:r>
              <a:rPr lang="fr-FR" sz="900" dirty="0" err="1" smtClean="0"/>
              <a:t>Jocatop</a:t>
            </a:r>
            <a:endParaRPr lang="fr-FR" sz="9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85369" y="6714852"/>
            <a:ext cx="7174856" cy="107721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Rôle de l’adulte :</a:t>
            </a:r>
          </a:p>
          <a:p>
            <a:endParaRPr lang="fr-FR" sz="1400" b="1" u="sng" dirty="0">
              <a:solidFill>
                <a:srgbClr val="FF0000"/>
              </a:solidFill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Vérifier les quantités de détergent et d’encre versés.</a:t>
            </a: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Vérifier que les enfants savent souffler et n’aspirent pas.</a:t>
            </a: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Vérifier que la feuille est posée délicatement.</a:t>
            </a: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  <a:cs typeface="Arial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91016" y="270340"/>
            <a:ext cx="432048" cy="397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MS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2607" y="1499065"/>
            <a:ext cx="2669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un </a:t>
            </a: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verre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Pailles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petite cuillère -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cuillère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420" y="7642266"/>
            <a:ext cx="2131221" cy="29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3764231" y="8241848"/>
            <a:ext cx="3587428" cy="17851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Références culturelles :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619070"/>
              </p:ext>
            </p:extLst>
          </p:nvPr>
        </p:nvGraphicFramePr>
        <p:xfrm>
          <a:off x="36216" y="804273"/>
          <a:ext cx="7488831" cy="8853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8337"/>
                <a:gridCol w="2075241"/>
                <a:gridCol w="2135253"/>
              </a:tblGrid>
              <a:tr h="330665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dirty="0" smtClean="0">
                          <a:solidFill>
                            <a:schemeClr val="tx1"/>
                          </a:solidFill>
                        </a:rPr>
                        <a:t>Artistes</a:t>
                      </a:r>
                      <a:endParaRPr lang="fr-FR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4657" marR="64657" marT="64659" marB="64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dirty="0" smtClean="0">
                          <a:solidFill>
                            <a:schemeClr val="tx1"/>
                          </a:solidFill>
                        </a:rPr>
                        <a:t>Productions </a:t>
                      </a:r>
                      <a:r>
                        <a:rPr lang="fr-FR" sz="1400" b="0" u="none" baseline="0" dirty="0" smtClean="0">
                          <a:solidFill>
                            <a:schemeClr val="tx1"/>
                          </a:solidFill>
                        </a:rPr>
                        <a:t> PS</a:t>
                      </a:r>
                      <a:endParaRPr lang="fr-FR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4657" marR="64657" marT="64659" marB="64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none" dirty="0" smtClean="0">
                          <a:solidFill>
                            <a:schemeClr val="tx1"/>
                          </a:solidFill>
                        </a:rPr>
                        <a:t>Productions   MS</a:t>
                      </a:r>
                      <a:endParaRPr lang="fr-FR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4657" marR="64657" marT="64659" marB="64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37387">
                <a:tc>
                  <a:txBody>
                    <a:bodyPr/>
                    <a:lstStyle/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4657" marR="64657" marT="64659" marB="64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4657" marR="64657" marT="64659" marB="64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4657" marR="64657" marT="64659" marB="64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84514">
                <a:tc>
                  <a:txBody>
                    <a:bodyPr/>
                    <a:lstStyle/>
                    <a:p>
                      <a:endParaRPr lang="fr-FR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4657" marR="64657" marT="64659" marB="64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4657" marR="64657" marT="64659" marB="64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4657" marR="64657" marT="64659" marB="64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4657" marR="64657" marT="64659" marB="64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4657" marR="64657" marT="64659" marB="64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4657" marR="64657" marT="64659" marB="64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4657" marR="64657" marT="64659" marB="64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4657" marR="64657" marT="64659" marB="64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4657" marR="64657" marT="64659" marB="64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4657" marR="64657" marT="64659" marB="64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4657" marR="64657" marT="64659" marB="64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4657" marR="64657" marT="64659" marB="64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2168">
                <a:tc>
                  <a:txBody>
                    <a:bodyPr/>
                    <a:lstStyle/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4657" marR="64657" marT="64659" marB="64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4657" marR="64657" marT="64659" marB="64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4657" marR="64657" marT="64659" marB="646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954" y="-197916"/>
            <a:ext cx="7561263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dirty="0" smtClean="0">
              <a:solidFill>
                <a:schemeClr val="bg1"/>
              </a:solidFill>
              <a:latin typeface="Commons" pitchFamily="2" charset="0"/>
            </a:endParaRPr>
          </a:p>
          <a:p>
            <a:pPr algn="ctr"/>
            <a:r>
              <a:rPr lang="fr-FR" sz="2000" dirty="0" smtClean="0">
                <a:solidFill>
                  <a:schemeClr val="bg1"/>
                </a:solidFill>
                <a:latin typeface="Commons" pitchFamily="2" charset="0"/>
              </a:rPr>
              <a:t>Période 1 :  Couleurs et empreintes</a:t>
            </a:r>
            <a:endParaRPr lang="fr-FR" sz="2000" dirty="0">
              <a:solidFill>
                <a:schemeClr val="bg1"/>
              </a:solidFill>
              <a:latin typeface="Commons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78" y="6788588"/>
            <a:ext cx="1732013" cy="106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814" y="5148746"/>
            <a:ext cx="1346792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Jackson Pollock</a:t>
            </a:r>
            <a:endParaRPr lang="fr-FR" sz="1200" dirty="0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40" y="4052284"/>
            <a:ext cx="1798613" cy="109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8751" r="8097" b="11248"/>
          <a:stretch/>
        </p:blipFill>
        <p:spPr bwMode="auto">
          <a:xfrm>
            <a:off x="210229" y="1202030"/>
            <a:ext cx="1296143" cy="114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10229" y="2303203"/>
            <a:ext cx="1296143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Yves Klein </a:t>
            </a:r>
            <a:endParaRPr lang="fr-FR" sz="12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88" y="1248882"/>
            <a:ext cx="1552301" cy="102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650387" y="2259967"/>
            <a:ext cx="1552301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Dale </a:t>
            </a:r>
            <a:r>
              <a:rPr lang="fr-FR" sz="1200" dirty="0" err="1" smtClean="0"/>
              <a:t>Chihuly</a:t>
            </a:r>
            <a:r>
              <a:rPr lang="fr-FR" sz="1200" dirty="0" smtClean="0"/>
              <a:t> </a:t>
            </a:r>
            <a:endParaRPr lang="fr-FR" sz="12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58" y="2663895"/>
            <a:ext cx="1750775" cy="104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11186" y="3645202"/>
            <a:ext cx="1678767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err="1" smtClean="0"/>
              <a:t>Vassily</a:t>
            </a:r>
            <a:r>
              <a:rPr lang="fr-FR" sz="1200" dirty="0" smtClean="0"/>
              <a:t> Kandinsky </a:t>
            </a:r>
            <a:endParaRPr lang="fr-FR" sz="1200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31" y="1248882"/>
            <a:ext cx="1728192" cy="104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760760" y="2247940"/>
            <a:ext cx="1236533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Étaler</a:t>
            </a:r>
            <a:endParaRPr lang="fr-FR" sz="12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471" y="2631258"/>
            <a:ext cx="1627038" cy="114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633594" y="3706955"/>
            <a:ext cx="1490863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Essuyer</a:t>
            </a:r>
            <a:endParaRPr lang="fr-FR" sz="12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323" y="5455149"/>
            <a:ext cx="1653823" cy="88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834910" y="6343233"/>
            <a:ext cx="1361599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Mouiller</a:t>
            </a:r>
            <a:endParaRPr lang="fr-FR" sz="12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481" y="4058520"/>
            <a:ext cx="1269329" cy="112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600732" y="5148745"/>
            <a:ext cx="1518574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Tourner</a:t>
            </a:r>
            <a:endParaRPr lang="fr-FR" sz="12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52" y="6755993"/>
            <a:ext cx="1504457" cy="107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3720400" y="7833174"/>
            <a:ext cx="1339251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Rouler</a:t>
            </a:r>
            <a:endParaRPr lang="fr-FR" sz="1200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323" y="8206149"/>
            <a:ext cx="1632832" cy="96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753394" y="9217678"/>
            <a:ext cx="143988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Faire des traces </a:t>
            </a:r>
          </a:p>
          <a:p>
            <a:pPr algn="ctr"/>
            <a:r>
              <a:rPr lang="fr-FR" sz="1200" dirty="0"/>
              <a:t>-</a:t>
            </a:r>
            <a:r>
              <a:rPr lang="fr-FR" sz="1200" dirty="0" smtClean="0"/>
              <a:t> tamponner</a:t>
            </a:r>
            <a:endParaRPr lang="fr-FR" sz="1200" dirty="0"/>
          </a:p>
        </p:txBody>
      </p:sp>
      <p:sp>
        <p:nvSpPr>
          <p:cNvPr id="30" name="Rectangle 29"/>
          <p:cNvSpPr/>
          <p:nvPr/>
        </p:nvSpPr>
        <p:spPr>
          <a:xfrm>
            <a:off x="1079746" y="7850553"/>
            <a:ext cx="1346792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Jackson Pollock</a:t>
            </a:r>
            <a:endParaRPr lang="fr-FR" sz="1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19" y="1248882"/>
            <a:ext cx="1355480" cy="101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631402" y="2238825"/>
            <a:ext cx="1590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/>
              <a:t>Empreintes de </a:t>
            </a:r>
            <a:r>
              <a:rPr lang="fr-FR" sz="1200" dirty="0" smtClean="0"/>
              <a:t>gouttes</a:t>
            </a:r>
            <a:endParaRPr lang="fr-FR" sz="1200" dirty="0"/>
          </a:p>
        </p:txBody>
      </p:sp>
      <p:sp>
        <p:nvSpPr>
          <p:cNvPr id="36" name="Rectangle 35"/>
          <p:cNvSpPr/>
          <p:nvPr/>
        </p:nvSpPr>
        <p:spPr>
          <a:xfrm>
            <a:off x="5824880" y="3706955"/>
            <a:ext cx="13564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Gomme à </a:t>
            </a:r>
            <a:r>
              <a:rPr lang="fr-FR" sz="1200" dirty="0" smtClean="0"/>
              <a:t>dessiner</a:t>
            </a:r>
            <a:endParaRPr lang="fr-FR" sz="1200" dirty="0"/>
          </a:p>
        </p:txBody>
      </p:sp>
      <p:sp>
        <p:nvSpPr>
          <p:cNvPr id="37" name="Rectangle 36"/>
          <p:cNvSpPr/>
          <p:nvPr/>
        </p:nvSpPr>
        <p:spPr>
          <a:xfrm>
            <a:off x="5755256" y="7850553"/>
            <a:ext cx="13320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Coulures soufflées</a:t>
            </a:r>
            <a:endParaRPr lang="fr-FR" sz="1200" dirty="0"/>
          </a:p>
        </p:txBody>
      </p:sp>
      <p:sp>
        <p:nvSpPr>
          <p:cNvPr id="38" name="Rectangle 37"/>
          <p:cNvSpPr/>
          <p:nvPr/>
        </p:nvSpPr>
        <p:spPr>
          <a:xfrm>
            <a:off x="5995946" y="6431636"/>
            <a:ext cx="952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Mouvement</a:t>
            </a:r>
            <a:endParaRPr lang="fr-FR" sz="1200" dirty="0"/>
          </a:p>
        </p:txBody>
      </p:sp>
      <p:sp>
        <p:nvSpPr>
          <p:cNvPr id="39" name="Rectangle 38"/>
          <p:cNvSpPr/>
          <p:nvPr/>
        </p:nvSpPr>
        <p:spPr>
          <a:xfrm>
            <a:off x="5676707" y="9327988"/>
            <a:ext cx="14891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/>
              <a:t>Empreintes de </a:t>
            </a:r>
            <a:r>
              <a:rPr lang="fr-FR" sz="1200" dirty="0" smtClean="0"/>
              <a:t>bulles</a:t>
            </a:r>
            <a:endParaRPr lang="fr-FR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38078" y="7959004"/>
            <a:ext cx="1176760" cy="164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54117" y="5224804"/>
            <a:ext cx="1036485" cy="144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91192" y="6647185"/>
            <a:ext cx="1015761" cy="13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56387" y="2445102"/>
            <a:ext cx="1140142" cy="151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45" y="5456526"/>
            <a:ext cx="977659" cy="97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45827" y="6394349"/>
            <a:ext cx="21235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/>
              <a:t>Katarzyna</a:t>
            </a:r>
            <a:r>
              <a:rPr lang="fr-FR" sz="1200" dirty="0"/>
              <a:t> </a:t>
            </a:r>
            <a:r>
              <a:rPr lang="fr-FR" sz="1200" dirty="0" err="1"/>
              <a:t>Bruniewska-Gierczak</a:t>
            </a:r>
            <a:endParaRPr lang="fr-FR" sz="12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552167" y="10263948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Téléchargé gratuitement sur www.tiloustics.eu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3413955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" y="148293"/>
            <a:ext cx="7561262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     Manipuler la couleur 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          et la matière</a:t>
            </a:r>
            <a:endParaRPr lang="fr-FR" sz="2000" dirty="0">
              <a:solidFill>
                <a:schemeClr val="bg1"/>
              </a:solidFill>
              <a:latin typeface="LetterOMatic!" panose="020B06030503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30752" y="225237"/>
            <a:ext cx="1645948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fr-FR" sz="8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8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                   </a:t>
            </a:r>
            <a:r>
              <a:rPr lang="fr-FR" sz="14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10 - 15 mn</a:t>
            </a:r>
          </a:p>
          <a:p>
            <a:pPr algn="r"/>
            <a:endParaRPr lang="fr-FR" sz="8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3088" y="1457107"/>
            <a:ext cx="2317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LetterOMatic!" panose="020B0603050302020204" pitchFamily="34" charset="0"/>
              </a:rPr>
              <a:t>ETALER</a:t>
            </a:r>
            <a:endParaRPr lang="fr-FR" sz="2000" dirty="0">
              <a:latin typeface="LetterOMatic!" panose="020B06030503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56" y="234132"/>
            <a:ext cx="541144" cy="54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1016" y="2538388"/>
            <a:ext cx="7174857" cy="160043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Objectifs</a:t>
            </a: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Établir des relations sensorielles avec la matière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Explorer visuellement et tactilement les couleurs et les matières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Faire le lien entre le geste et la trace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Occuper </a:t>
            </a: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l'espace </a:t>
            </a: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laisser des traces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Nommer les couleurs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40471" y="1026220"/>
            <a:ext cx="5030325" cy="141577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Matériel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Feuille papier dessin blanche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Peinture rouge, jaune, verte, bleue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sable (certaines peintures seront mélangées au sable)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des pinceaux-brosses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tissu pour essuyer les mains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1016" y="4266580"/>
            <a:ext cx="7195633" cy="2185214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Tâche de l’enfant :</a:t>
            </a:r>
          </a:p>
          <a:p>
            <a:endParaRPr lang="fr-FR" sz="1200" b="1" u="sng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Remplir un espace en étalant à la main de la peinture de différentes textures</a:t>
            </a: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Consignes :</a:t>
            </a: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Choisis une couleur de peinture et, à l’aide du pinceau, dépose plusieurs petites quantités à plusieurs endroits de la feuille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Étale cette peinture avec ta main posée bien à plat en faisant des petits cercles.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Essuie ta main avec un morceau de tissu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Recommence avec plusieurs autres couleurs afin de remplir la feuille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0430668"/>
            <a:ext cx="261171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smtClean="0"/>
              <a:t>Source :   Actions plastiques – C’est à voir _ Retz</a:t>
            </a:r>
            <a:endParaRPr lang="fr-FR" sz="9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11793" y="6570836"/>
            <a:ext cx="7174856" cy="163121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Rôle de l’adulte :</a:t>
            </a:r>
          </a:p>
          <a:p>
            <a:endParaRPr lang="fr-FR" sz="1400" b="1" u="sng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200" dirty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Faire nommer les peintures </a:t>
            </a:r>
            <a:r>
              <a:rPr lang="fr-FR" alt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sélectionnées.</a:t>
            </a: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Faire </a:t>
            </a:r>
            <a:r>
              <a:rPr lang="fr-FR" altLang="fr-FR" sz="1200" dirty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remarquer </a:t>
            </a:r>
            <a:r>
              <a:rPr lang="fr-FR" altLang="fr-FR" sz="1200" dirty="0">
                <a:latin typeface="Script Ecole 2" panose="02000400000000000000" pitchFamily="2" charset="0"/>
                <a:ea typeface="Script Ecole 2" panose="02000400000000000000" pitchFamily="2" charset="0"/>
                <a:cs typeface="Times New Roman" pitchFamily="18" charset="0"/>
              </a:rPr>
              <a:t>à </a:t>
            </a:r>
            <a:r>
              <a:rPr lang="fr-FR" altLang="fr-FR" sz="1200" dirty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l'enfant les différences de </a:t>
            </a:r>
            <a:r>
              <a:rPr lang="fr-FR" alt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textures, lui </a:t>
            </a:r>
            <a:r>
              <a:rPr lang="fr-FR" altLang="fr-FR" sz="1200" dirty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faire différencier les textures : lisse, </a:t>
            </a:r>
            <a:r>
              <a:rPr lang="fr-FR" alt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rugueuse, granuleuse.</a:t>
            </a:r>
            <a:r>
              <a:rPr lang="fr-FR" altLang="fr-FR" sz="1200" dirty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/>
            </a:r>
            <a:br>
              <a:rPr lang="fr-FR" altLang="fr-FR" sz="1200" dirty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</a:br>
            <a:r>
              <a:rPr lang="fr-FR" alt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L'inciter </a:t>
            </a:r>
            <a:r>
              <a:rPr lang="fr-FR" altLang="fr-FR" sz="1200" dirty="0">
                <a:latin typeface="Script Ecole 2" panose="02000400000000000000" pitchFamily="2" charset="0"/>
                <a:ea typeface="Script Ecole 2" panose="02000400000000000000" pitchFamily="2" charset="0"/>
                <a:cs typeface="Times New Roman" pitchFamily="18" charset="0"/>
              </a:rPr>
              <a:t>à </a:t>
            </a:r>
            <a:r>
              <a:rPr lang="fr-FR" altLang="fr-FR" sz="1200" dirty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étaler des peintures de textures </a:t>
            </a:r>
            <a:r>
              <a:rPr lang="fr-FR" alt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différentes.</a:t>
            </a: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Essayer </a:t>
            </a:r>
            <a:r>
              <a:rPr lang="fr-FR" altLang="fr-FR" sz="1200" dirty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de lui faire mettre en mots ce qu'il </a:t>
            </a:r>
            <a:r>
              <a:rPr lang="fr-FR" alt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ressent tactilement.</a:t>
            </a: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Guider </a:t>
            </a:r>
            <a:r>
              <a:rPr lang="fr-FR" altLang="fr-FR" sz="1200" dirty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les premiers gestes </a:t>
            </a:r>
            <a:r>
              <a:rPr lang="fr-FR" alt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circulaires  si besoin.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0" y="8515052"/>
            <a:ext cx="2560726" cy="174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060551" y="8368356"/>
            <a:ext cx="4305322" cy="215443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Références culturelles :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« </a:t>
            </a:r>
            <a:r>
              <a:rPr lang="fr-FR" sz="1200" i="1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hommage à Tennessee Williams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»   </a:t>
            </a:r>
          </a:p>
          <a:p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    1960 – Yves Klein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Plafond du </a:t>
            </a:r>
            <a:r>
              <a:rPr lang="fr-FR" sz="1200" i="1" dirty="0" err="1" smtClean="0">
                <a:latin typeface="Script Ecole 2" panose="02000400000000000000" pitchFamily="2" charset="0"/>
                <a:ea typeface="Script Ecole 2" panose="02000400000000000000" pitchFamily="2" charset="0"/>
              </a:rPr>
              <a:t>Bellagio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 à Las Vegas </a:t>
            </a:r>
            <a:b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</a:b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1998 – Dale </a:t>
            </a:r>
            <a:r>
              <a:rPr lang="fr-FR" sz="1200" dirty="0" err="1" smtClean="0">
                <a:latin typeface="Script Ecole 2" panose="02000400000000000000" pitchFamily="2" charset="0"/>
                <a:ea typeface="Script Ecole 2" panose="02000400000000000000" pitchFamily="2" charset="0"/>
              </a:rPr>
              <a:t>Chihuly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8751" r="8097" b="11248"/>
          <a:stretch/>
        </p:blipFill>
        <p:spPr bwMode="auto">
          <a:xfrm>
            <a:off x="6067428" y="8631663"/>
            <a:ext cx="1172971" cy="77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94" y="9565628"/>
            <a:ext cx="115212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91016" y="270340"/>
            <a:ext cx="432048" cy="397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PS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" y="148293"/>
            <a:ext cx="7561262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            EMPREINTES 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            DE GOUTTES</a:t>
            </a:r>
            <a:endParaRPr lang="fr-FR" sz="2000" dirty="0">
              <a:solidFill>
                <a:schemeClr val="bg1"/>
              </a:solidFill>
              <a:latin typeface="LetterOMatic!" panose="020B06030503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30752" y="225237"/>
            <a:ext cx="1645948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fr-FR" sz="8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8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                   </a:t>
            </a:r>
            <a:r>
              <a:rPr lang="fr-FR" sz="14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10 - 15 mn</a:t>
            </a:r>
          </a:p>
          <a:p>
            <a:pPr algn="r"/>
            <a:endParaRPr lang="fr-FR" sz="8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3088" y="1303219"/>
            <a:ext cx="2317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LetterOMatic!" panose="020B0603050302020204" pitchFamily="34" charset="0"/>
              </a:rPr>
              <a:t>Poser appuyer</a:t>
            </a:r>
            <a:endParaRPr lang="fr-FR" sz="2000" dirty="0">
              <a:latin typeface="LetterOMatic!" panose="020B06030503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56" y="234132"/>
            <a:ext cx="541144" cy="54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8070" y="2466380"/>
            <a:ext cx="7174857" cy="141577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Objectifs</a:t>
            </a: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Développer la précision du geste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Explorer visuellement et tactilement les couleurs et les matières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Faire le lien entre le geste et la trace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Occuper l'espace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laisser des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traces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40471" y="1133942"/>
            <a:ext cx="5030325" cy="104644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Matériel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Petit carton 10 x 10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Peinture acrylique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Grande feuille blanche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1016" y="4194572"/>
            <a:ext cx="7195633" cy="200054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Tâche de l’enfant :</a:t>
            </a:r>
          </a:p>
          <a:p>
            <a:endParaRPr lang="fr-FR" sz="1200" b="1" u="sng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Remplir un espace en utilisant un support intermédiaire</a:t>
            </a: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Consignes :</a:t>
            </a: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Dépose de grosses gouttes de peintures de plusieurs couleurs sur une petit carton.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Retourne le carton et appuie le sur la feuille blanche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Continue tant qu’il reste de la peinture sur le carton.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Recommence avec de nouvelles gouttes de peinture tant que tu le souhaites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0430668"/>
            <a:ext cx="261171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smtClean="0"/>
              <a:t>Source :   Techniques artistiques - </a:t>
            </a:r>
            <a:r>
              <a:rPr lang="fr-FR" sz="900" dirty="0" err="1" smtClean="0"/>
              <a:t>Jocatop</a:t>
            </a:r>
            <a:endParaRPr lang="fr-FR" sz="9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91014" y="6498828"/>
            <a:ext cx="7174856" cy="89255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Rôle de l’adulte :</a:t>
            </a:r>
          </a:p>
          <a:p>
            <a:endParaRPr lang="fr-FR" sz="1400" b="1" u="sng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Proposer de choisir un outil pour orienter la peinture : les traces différentes peuvent se chevaucher ou se juxtaposer,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060551" y="7976248"/>
            <a:ext cx="4305322" cy="215443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Références culturelles :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« </a:t>
            </a:r>
            <a:r>
              <a:rPr lang="fr-FR" sz="1200" i="1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hommage à Tennessee Williams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»   </a:t>
            </a:r>
          </a:p>
          <a:p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    1960 – Yves Klein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Plafond du </a:t>
            </a:r>
            <a:r>
              <a:rPr lang="fr-FR" sz="1200" i="1" dirty="0" err="1" smtClean="0">
                <a:latin typeface="Script Ecole 2" panose="02000400000000000000" pitchFamily="2" charset="0"/>
                <a:ea typeface="Script Ecole 2" panose="02000400000000000000" pitchFamily="2" charset="0"/>
              </a:rPr>
              <a:t>Bellagio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 à Las Vegas </a:t>
            </a:r>
            <a:b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</a:b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1998 – Dale </a:t>
            </a:r>
            <a:r>
              <a:rPr lang="fr-FR" sz="1200" dirty="0" err="1" smtClean="0">
                <a:latin typeface="Script Ecole 2" panose="02000400000000000000" pitchFamily="2" charset="0"/>
                <a:ea typeface="Script Ecole 2" panose="02000400000000000000" pitchFamily="2" charset="0"/>
              </a:rPr>
              <a:t>Chihuly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8751" r="8097" b="11248"/>
          <a:stretch/>
        </p:blipFill>
        <p:spPr bwMode="auto">
          <a:xfrm>
            <a:off x="6067428" y="8239555"/>
            <a:ext cx="1172971" cy="77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94" y="9173520"/>
            <a:ext cx="115212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91016" y="270340"/>
            <a:ext cx="432048" cy="397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M</a:t>
            </a:r>
            <a:r>
              <a:rPr lang="fr-FR" sz="1200" dirty="0" smtClean="0">
                <a:solidFill>
                  <a:schemeClr val="tx1"/>
                </a:solidFill>
              </a:rPr>
              <a:t>S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70" y="7973970"/>
            <a:ext cx="2797527" cy="208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2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" y="148293"/>
            <a:ext cx="7561262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    Manipuler la couleur 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          et la matière</a:t>
            </a:r>
            <a:endParaRPr lang="fr-FR" sz="2000" dirty="0">
              <a:solidFill>
                <a:schemeClr val="bg1"/>
              </a:solidFill>
              <a:latin typeface="LetterOMatic!" panose="020B06030503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30752" y="225237"/>
            <a:ext cx="1645948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fr-FR" sz="8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4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             15 mn</a:t>
            </a:r>
          </a:p>
          <a:p>
            <a:pPr algn="r"/>
            <a:endParaRPr lang="fr-FR" sz="8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3088" y="1457107"/>
            <a:ext cx="2317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LetterOMatic!" panose="020B0603050302020204" pitchFamily="34" charset="0"/>
              </a:rPr>
              <a:t>Essuyer</a:t>
            </a:r>
            <a:endParaRPr lang="fr-FR" sz="2000" dirty="0">
              <a:latin typeface="LetterOMatic!" panose="020B06030503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56" y="234132"/>
            <a:ext cx="541144" cy="54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1016" y="2538388"/>
            <a:ext cx="7174857" cy="160043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Objectifs</a:t>
            </a: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Détourner un objet pour créer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Construire le rapport entre le geste et la trace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Reconnaitre en nommer les couleurs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Explorer différentes manières de faire des traces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Ajuster ses gestes en fonction d’une intention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Remplir un espace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40471" y="1026220"/>
            <a:ext cx="5030325" cy="141577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Matériel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Une plaque de polystyrène carré de 23cm de côté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Des encres de différents couleurs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Pinceaux à poils longs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Morceaux de tissus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craies grasses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1016" y="4266580"/>
            <a:ext cx="7195633" cy="2554545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Tâche de l’enfant :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Dessiner sur un support réalisé en essuyant des gouttes d’encre avec un morceau de tissu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Consignes :</a:t>
            </a: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Choisis une couleur d’encre et déposes-en une grosse goutte sur le support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Essuie la goutte en frottant avec un chiffon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Renouvelle plusieurs fois cette opération en changeant de couleur (et de chiffon)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Le support doit être entièrement coloré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Avec une craie grasse, trace des petits traits verticaux sur le pourtour du support (en tournant le support)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Dessine ce que tu veux sur le fond de couleur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0430668"/>
            <a:ext cx="261171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smtClean="0"/>
              <a:t>Source :   Actions plastiques – C’est à voir _ Retz</a:t>
            </a:r>
            <a:endParaRPr lang="fr-FR" sz="9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91016" y="6924779"/>
            <a:ext cx="7174856" cy="107721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Rôle de l’adulte :</a:t>
            </a:r>
          </a:p>
          <a:p>
            <a:endParaRPr lang="fr-FR" sz="1400" b="1" u="sng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Faire nommer les couleurs</a:t>
            </a: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Inciter l’enfant à varier les couleurs</a:t>
            </a: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Préciser le terme vertical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02198" y="8249897"/>
            <a:ext cx="3587428" cy="215443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Références culturelles :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« Impression V » </a:t>
            </a:r>
          </a:p>
          <a:p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   1911 -  </a:t>
            </a:r>
            <a:r>
              <a:rPr lang="fr-FR" sz="1200" dirty="0" err="1" smtClean="0">
                <a:latin typeface="Script Ecole 2" panose="02000400000000000000" pitchFamily="2" charset="0"/>
                <a:ea typeface="Script Ecole 2" panose="02000400000000000000" pitchFamily="2" charset="0"/>
              </a:rPr>
              <a:t>Vassily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 Kandinsky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7" y="8144874"/>
            <a:ext cx="2737781" cy="217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00" y="9230063"/>
            <a:ext cx="1440000" cy="97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191016" y="270340"/>
            <a:ext cx="432048" cy="397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PS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" y="148293"/>
            <a:ext cx="7561262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             Cacher et </a:t>
            </a:r>
          </a:p>
          <a:p>
            <a:r>
              <a:rPr lang="fr-FR" sz="2000" dirty="0">
                <a:solidFill>
                  <a:schemeClr val="bg1"/>
                </a:solidFill>
                <a:latin typeface="LetterOMatic!" panose="020B0603050302020204" pitchFamily="34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      mettre en évidence</a:t>
            </a:r>
            <a:endParaRPr lang="fr-FR" sz="2000" dirty="0">
              <a:solidFill>
                <a:schemeClr val="bg1"/>
              </a:solidFill>
              <a:latin typeface="LetterOMatic!" panose="020B06030503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30752" y="225237"/>
            <a:ext cx="1645948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fr-FR" sz="8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8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                   </a:t>
            </a:r>
            <a:r>
              <a:rPr lang="fr-FR" sz="14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10 - 15 mn</a:t>
            </a:r>
          </a:p>
          <a:p>
            <a:pPr algn="r"/>
            <a:endParaRPr lang="fr-FR" sz="8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258" y="1395552"/>
            <a:ext cx="2317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LetterOMatic!" panose="020B0603050302020204" pitchFamily="34" charset="0"/>
              </a:rPr>
              <a:t>Réserver</a:t>
            </a:r>
          </a:p>
          <a:p>
            <a:pPr algn="ctr"/>
            <a:r>
              <a:rPr lang="fr-FR" sz="2000" dirty="0" smtClean="0">
                <a:latin typeface="LetterOMatic!" panose="020B0603050302020204" pitchFamily="34" charset="0"/>
              </a:rPr>
              <a:t>recouvrir</a:t>
            </a:r>
            <a:endParaRPr lang="fr-FR" sz="2000" dirty="0">
              <a:latin typeface="LetterOMatic!" panose="020B06030503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56" y="234132"/>
            <a:ext cx="541144" cy="54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5939" y="2898428"/>
            <a:ext cx="7174857" cy="1785104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Objectifs</a:t>
            </a: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Éprouver les possibilités d’intervention sur les matériaux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Prendre possession de l’espace graphique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Travailler la rapidité d’</a:t>
            </a: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e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xécution et l’ampleur du geste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Construire le rapport entre le geste et la trace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Explorer </a:t>
            </a: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différentes manières de faire des traces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Ajuster ses gestes en fonction d’une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intention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40471" y="1133942"/>
            <a:ext cx="5030325" cy="160043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Matériel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Gomme à dessiner ou Drawing gum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bougies blanches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Eau de javel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Brosses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Encres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Papier blanc grand format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6601" y="4842644"/>
            <a:ext cx="7195633" cy="141577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Consignes :</a:t>
            </a: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Balaye la feuille avec la gomme à dessiner ou le Drawing gum et une brosse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Laisse sécher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Recouvre tout l’espace de la feuille avec des encres de couleurs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Laisse sécher puis décolle la gomme</a:t>
            </a:r>
          </a:p>
          <a:p>
            <a:pPr marL="342900" indent="-342900">
              <a:buAutoNum type="arabicParenR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0430668"/>
            <a:ext cx="261171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smtClean="0"/>
              <a:t>Source :   Techniques artistiques - </a:t>
            </a:r>
            <a:r>
              <a:rPr lang="fr-FR" sz="900" dirty="0" err="1" smtClean="0"/>
              <a:t>Jocatop</a:t>
            </a:r>
            <a:endParaRPr lang="fr-FR" sz="9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17378" y="6426820"/>
            <a:ext cx="7174856" cy="163121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Rôle de l’adulte :</a:t>
            </a:r>
          </a:p>
          <a:p>
            <a:endParaRPr lang="fr-FR" sz="1400" b="1" u="sng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Ne pas donner de consigne qui entrainerait l’enfant vers le figuratif.</a:t>
            </a: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Proposer des techniques différentes pour obtenir les effets de plein et de vide :</a:t>
            </a:r>
          </a:p>
          <a:p>
            <a:pPr marL="692978" lvl="1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balayer la feuille avec une bougie </a:t>
            </a:r>
          </a:p>
          <a:p>
            <a:pPr marL="692978" lvl="1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passer de l’eau de javel sur l’encre</a:t>
            </a:r>
          </a:p>
          <a:p>
            <a:pPr marL="692978" lvl="1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Comparer ensuite les différents résultats</a:t>
            </a: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91016" y="270340"/>
            <a:ext cx="432048" cy="397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MS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797881" y="8241848"/>
            <a:ext cx="3587428" cy="215443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Références culturelles :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« Impression V » </a:t>
            </a:r>
          </a:p>
          <a:p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   1911 -  </a:t>
            </a:r>
            <a:r>
              <a:rPr lang="fr-FR" sz="1200" dirty="0" err="1" smtClean="0">
                <a:latin typeface="Script Ecole 2" panose="02000400000000000000" pitchFamily="2" charset="0"/>
                <a:ea typeface="Script Ecole 2" panose="02000400000000000000" pitchFamily="2" charset="0"/>
              </a:rPr>
              <a:t>Vassily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 Kandinsky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00" y="9230063"/>
            <a:ext cx="1440000" cy="97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4774" y="7897346"/>
            <a:ext cx="2109949" cy="279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5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" y="148293"/>
            <a:ext cx="7561262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    Manipuler la couleur 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          et la matière</a:t>
            </a:r>
            <a:endParaRPr lang="fr-FR" sz="2000" dirty="0">
              <a:solidFill>
                <a:schemeClr val="bg1"/>
              </a:solidFill>
              <a:latin typeface="LetterOMatic!" panose="020B06030503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30752" y="225237"/>
            <a:ext cx="1645948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fr-FR" sz="8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8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                   </a:t>
            </a:r>
            <a:r>
              <a:rPr lang="fr-FR" sz="14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10 - 15 mn</a:t>
            </a:r>
          </a:p>
          <a:p>
            <a:pPr algn="r"/>
            <a:endParaRPr lang="fr-FR" sz="8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3088" y="1457107"/>
            <a:ext cx="2317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LetterOMatic!" panose="020B0603050302020204" pitchFamily="34" charset="0"/>
              </a:rPr>
              <a:t>Essuyer</a:t>
            </a:r>
            <a:endParaRPr lang="fr-FR" sz="2000" dirty="0">
              <a:latin typeface="LetterOMatic!" panose="020B06030503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56" y="234132"/>
            <a:ext cx="541144" cy="54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01843" y="2507196"/>
            <a:ext cx="7174857" cy="141577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Objectifs</a:t>
            </a: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Détourner un objet pour créer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Construire le rapport entre le geste et la trace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Reconnaitre en nommer les couleurs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Remplir un espace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Enrichir ses formes d’expression 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40471" y="1026220"/>
            <a:ext cx="5030325" cy="123110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Matériel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Des  cercles de feuilles cartonnées  (2 ou 3 pare enfant)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Peinture de différentes couleurs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Un pinceau par couleur (ou un flacon)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Une essoreuse à salade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1016" y="4185568"/>
            <a:ext cx="7195633" cy="236988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Tâche de l’enfant :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Projeter de la peinture  sur un support à l’aide d’un objet technique détournée de sa fonction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Consignes :</a:t>
            </a: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Place la feuille au centre de l’essoreuse à salade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Choisis une couleur de peinture et déposes-en une grosse goutte sur le support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Ferme l’essoreuse et tourne la manivelle le plus vite possible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Renouvelle plusieurs fois cette opération en changeant de couleur 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Recommence avec une nouvelle feuille</a:t>
            </a:r>
          </a:p>
        </p:txBody>
      </p:sp>
      <p:sp>
        <p:nvSpPr>
          <p:cNvPr id="6" name="Rectangle 5"/>
          <p:cNvSpPr/>
          <p:nvPr/>
        </p:nvSpPr>
        <p:spPr>
          <a:xfrm>
            <a:off x="-2844105" y="10315252"/>
            <a:ext cx="261171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smtClean="0"/>
              <a:t>Source :   Actions plastiques – C’est à voir _ Retz</a:t>
            </a:r>
            <a:endParaRPr lang="fr-FR" sz="9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95940" y="6786860"/>
            <a:ext cx="7174856" cy="107721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Rôle de l’adulte :</a:t>
            </a:r>
          </a:p>
          <a:p>
            <a:endParaRPr lang="fr-FR" sz="1400" b="1" u="sng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Faire nommer les couleurs</a:t>
            </a: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Inciter l’enfant à varier les couleurs</a:t>
            </a: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Aider à tourner en cas de difficultés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64546" y="8249875"/>
            <a:ext cx="3587428" cy="196977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Références culturelles :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Jackson Pollock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7" y="8249897"/>
            <a:ext cx="2005439" cy="201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3088" y="10477956"/>
            <a:ext cx="6120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image : http://cahierjosephine.canalblog.com/archives/2008/11/20/11415482.html</a:t>
            </a:r>
            <a:endParaRPr lang="fr-FR" sz="8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695" y="8997708"/>
            <a:ext cx="1440000" cy="9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51" y="8992747"/>
            <a:ext cx="1440000" cy="99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à coins arrondis 20"/>
          <p:cNvSpPr/>
          <p:nvPr/>
        </p:nvSpPr>
        <p:spPr>
          <a:xfrm>
            <a:off x="191016" y="270340"/>
            <a:ext cx="432048" cy="397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PSMS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" y="148293"/>
            <a:ext cx="7561262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    Manipuler la couleur 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          et la matière</a:t>
            </a:r>
            <a:endParaRPr lang="fr-FR" sz="2000" dirty="0">
              <a:solidFill>
                <a:schemeClr val="bg1"/>
              </a:solidFill>
              <a:latin typeface="LetterOMatic!" panose="020B06030503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30752" y="225237"/>
            <a:ext cx="1645948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fr-FR" sz="8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4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             15 mn</a:t>
            </a:r>
          </a:p>
          <a:p>
            <a:pPr algn="r"/>
            <a:endParaRPr lang="fr-FR" sz="8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3088" y="1457107"/>
            <a:ext cx="2317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LetterOMatic!" panose="020B0603050302020204" pitchFamily="34" charset="0"/>
              </a:rPr>
              <a:t>Mouiller</a:t>
            </a:r>
            <a:endParaRPr lang="fr-FR" sz="2000" dirty="0">
              <a:latin typeface="LetterOMatic!" panose="020B06030503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56" y="234132"/>
            <a:ext cx="541144" cy="54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1016" y="2538388"/>
            <a:ext cx="7174857" cy="141577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Objectifs</a:t>
            </a: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Construire le rapport entre le geste et la trace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Reconnaitre en nommer les couleurs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Explorer différentes manières de faire des traces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Ajuster ses gestes en fonction d’une intention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Remplir un espace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40471" y="1026220"/>
            <a:ext cx="5030325" cy="123110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Matériel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Une feuille blanche épaisse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Du papier crépon de plusieurs couleurs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une éponge par enfant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De l’eau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1016" y="4266580"/>
            <a:ext cx="7195633" cy="200054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Tâche de l’enfant :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Mouiller des bandes de crépon pour transférer la couleur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Consignes :</a:t>
            </a: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Choisis du papier crépon de 2 ou 3 couleurs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Découpe une bande d’une première couleur et mouille-la avec une éponge</a:t>
            </a:r>
          </a:p>
          <a:p>
            <a:pPr marL="342900" indent="-342900">
              <a:buAutoNum type="arabicParenR"/>
            </a:pP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A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ppuie cette bande mouillée sur une feuille blanche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Recommence avec les autres couleurs.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0430668"/>
            <a:ext cx="3924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smtClean="0"/>
              <a:t>Source :   </a:t>
            </a:r>
            <a:r>
              <a:rPr lang="fr-FR" sz="900" dirty="0"/>
              <a:t>http://dessinemoiunehistoire.net/arts-visuels-100-une-idees</a:t>
            </a:r>
          </a:p>
          <a:p>
            <a:endParaRPr lang="fr-FR" sz="9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16095" y="6642844"/>
            <a:ext cx="7174856" cy="107721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Rôle de l’adulte :</a:t>
            </a:r>
          </a:p>
          <a:p>
            <a:endParaRPr lang="fr-FR" sz="1400" b="1" u="sng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Faire nommer les couleurs</a:t>
            </a: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Inciter l’enfant à varier les couleurs</a:t>
            </a: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Vérifier que les bandes sont assez mouillées mais pas trop.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78444" y="8249897"/>
            <a:ext cx="3587428" cy="196977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Références culturelles :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latin typeface="Script Ecole 2" panose="02000400000000000000" pitchFamily="2" charset="0"/>
                <a:ea typeface="Script Ecole 2" panose="02000400000000000000" pitchFamily="2" charset="0"/>
              </a:rPr>
              <a:t>Katarzyna</a:t>
            </a: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 </a:t>
            </a: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   </a:t>
            </a:r>
            <a:r>
              <a:rPr lang="fr-FR" sz="1200" dirty="0" err="1" smtClean="0">
                <a:latin typeface="Script Ecole 2" panose="02000400000000000000" pitchFamily="2" charset="0"/>
                <a:ea typeface="Script Ecole 2" panose="02000400000000000000" pitchFamily="2" charset="0"/>
              </a:rPr>
              <a:t>Bruniewska-Gierczak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91016" y="270340"/>
            <a:ext cx="432048" cy="397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PS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7" y="8217971"/>
            <a:ext cx="293847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32" y="9023086"/>
            <a:ext cx="1951861" cy="97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57" y="8659068"/>
            <a:ext cx="1376004" cy="137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" y="148293"/>
            <a:ext cx="7561262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    Manipuler la couleur 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LetterOMatic!" panose="020B0603050302020204" pitchFamily="34" charset="0"/>
              </a:rPr>
              <a:t>             et la matière</a:t>
            </a:r>
            <a:endParaRPr lang="fr-FR" sz="2000" dirty="0">
              <a:solidFill>
                <a:schemeClr val="bg1"/>
              </a:solidFill>
              <a:latin typeface="LetterOMatic!" panose="020B06030503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30752" y="225237"/>
            <a:ext cx="1645948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fr-FR" sz="8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4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             20 mn</a:t>
            </a:r>
          </a:p>
          <a:p>
            <a:pPr algn="r"/>
            <a:endParaRPr lang="fr-FR" sz="8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3088" y="1458268"/>
            <a:ext cx="2317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LetterOMatic!" panose="020B0603050302020204" pitchFamily="34" charset="0"/>
              </a:rPr>
              <a:t>Mouiller</a:t>
            </a:r>
          </a:p>
          <a:p>
            <a:pPr algn="ctr"/>
            <a:r>
              <a:rPr lang="fr-FR" sz="2000" dirty="0" smtClean="0">
                <a:latin typeface="LetterOMatic!" panose="020B0603050302020204" pitchFamily="34" charset="0"/>
              </a:rPr>
              <a:t>transférer</a:t>
            </a:r>
            <a:endParaRPr lang="fr-FR" sz="2000" dirty="0">
              <a:latin typeface="LetterOMatic!" panose="020B06030503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56" y="234132"/>
            <a:ext cx="541144" cy="54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1016" y="2682404"/>
            <a:ext cx="7174857" cy="1785104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Objectifs</a:t>
            </a: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Éprouver les possibilités d’intervention sur les matériaux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Tirer parti des trouvailles fortuites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Comprendre que la peinture associée au White Spirit se fige quand elle rentre en contact avec l’eau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Explorer différentes manières de faire des traces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Ajuster ses gestes en fonction d’une intention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Remplir un espace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40471" y="1104325"/>
            <a:ext cx="5030325" cy="141577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Matériel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Papier léger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Peinture acrylique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White Spirit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Bâtonnets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Cuvette d’eau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5369" y="4626620"/>
            <a:ext cx="7195633" cy="200054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Tâche de l’enfant :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Dessiner des arabesques dans la peinture posée sur l’eau et transférer le motif sur une feuille.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Consignes :</a:t>
            </a:r>
          </a:p>
          <a:p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Choisis les couleurs que tu veux mettre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Quand Yvette a posé quelques gouttes sur l’eau, dessine des formes avec le bâtonnet.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Quand le motif te plait, pose délicatement la feuille à la surface de l’eau.</a:t>
            </a:r>
          </a:p>
          <a:p>
            <a:pPr marL="342900" indent="-342900">
              <a:buAutoNum type="arabicParenR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Retire la feuille en la soulevant par un coin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0430668"/>
            <a:ext cx="39246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smtClean="0"/>
              <a:t>Source :   Techniques artistiques - </a:t>
            </a:r>
            <a:r>
              <a:rPr lang="fr-FR" sz="900" dirty="0" err="1" smtClean="0"/>
              <a:t>Jocatop</a:t>
            </a:r>
            <a:endParaRPr lang="fr-FR" sz="9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85369" y="6786860"/>
            <a:ext cx="7174856" cy="144655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Rôle de l’adulte :</a:t>
            </a:r>
          </a:p>
          <a:p>
            <a:endParaRPr lang="fr-FR" sz="1400" b="1" u="sng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Au préalable :</a:t>
            </a:r>
          </a:p>
          <a:p>
            <a:pPr marL="692978" lvl="1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Remplir une grande cuvette d’eau</a:t>
            </a:r>
          </a:p>
          <a:p>
            <a:pPr marL="692978" lvl="1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Dilué la peinture dans de White Spirit</a:t>
            </a:r>
          </a:p>
          <a:p>
            <a:pPr marL="176213" lvl="1" indent="-176213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Veiller à ce que les enfants n’utilisent pas eux-mêmes la peinture</a:t>
            </a:r>
          </a:p>
          <a:p>
            <a:pPr marL="176213" lvl="1" indent="-176213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  <a:cs typeface="Arial" pitchFamily="34" charset="0"/>
              </a:rPr>
              <a:t>Laisser tomber sur la surface de l’eau quelques gouttes des couleurs choisies par les élèves.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778444" y="8460898"/>
            <a:ext cx="3587428" cy="196977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Références culturelles :</a:t>
            </a:r>
          </a:p>
          <a:p>
            <a:endParaRPr lang="fr-FR" sz="1200" b="1" u="sng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latin typeface="Script Ecole 2" panose="02000400000000000000" pitchFamily="2" charset="0"/>
                <a:ea typeface="Script Ecole 2" panose="02000400000000000000" pitchFamily="2" charset="0"/>
              </a:rPr>
              <a:t>Katarzyna</a:t>
            </a:r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 </a:t>
            </a: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r>
              <a:rPr lang="fr-FR" sz="1200" dirty="0">
                <a:latin typeface="Script Ecole 2" panose="02000400000000000000" pitchFamily="2" charset="0"/>
                <a:ea typeface="Script Ecole 2" panose="02000400000000000000" pitchFamily="2" charset="0"/>
              </a:rPr>
              <a:t> </a:t>
            </a:r>
            <a:r>
              <a:rPr lang="fr-FR" sz="1200" dirty="0" smtClean="0">
                <a:latin typeface="Script Ecole 2" panose="02000400000000000000" pitchFamily="2" charset="0"/>
                <a:ea typeface="Script Ecole 2" panose="02000400000000000000" pitchFamily="2" charset="0"/>
              </a:rPr>
              <a:t>   </a:t>
            </a:r>
            <a:r>
              <a:rPr lang="fr-FR" sz="1200" dirty="0" err="1" smtClean="0">
                <a:latin typeface="Script Ecole 2" panose="02000400000000000000" pitchFamily="2" charset="0"/>
                <a:ea typeface="Script Ecole 2" panose="02000400000000000000" pitchFamily="2" charset="0"/>
              </a:rPr>
              <a:t>Bruniewska-Gierczak</a:t>
            </a: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latin typeface="Script Ecole 2" panose="02000400000000000000" pitchFamily="2" charset="0"/>
              <a:ea typeface="Script Ecole 2" panose="02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latin typeface="Script Ecole 2" panose="02000400000000000000" pitchFamily="2" charset="0"/>
              <a:ea typeface="Script Ecole 2" panose="02000400000000000000" pitchFamily="2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91016" y="270340"/>
            <a:ext cx="432048" cy="397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MS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32" y="9023086"/>
            <a:ext cx="1951861" cy="97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56" y="8923796"/>
            <a:ext cx="1376004" cy="137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0371" y="8022418"/>
            <a:ext cx="1905459" cy="264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1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3196</TotalTime>
  <Words>1965</Words>
  <Application>Microsoft Office PowerPoint</Application>
  <PresentationFormat>Personnalisé</PresentationFormat>
  <Paragraphs>552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</dc:creator>
  <cp:lastModifiedBy>Nathalie</cp:lastModifiedBy>
  <cp:revision>56</cp:revision>
  <cp:lastPrinted>2016-05-19T15:44:15Z</cp:lastPrinted>
  <dcterms:created xsi:type="dcterms:W3CDTF">2015-09-03T09:41:29Z</dcterms:created>
  <dcterms:modified xsi:type="dcterms:W3CDTF">2016-05-19T15:51:48Z</dcterms:modified>
</cp:coreProperties>
</file>