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9" r:id="rId3"/>
    <p:sldId id="256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8" r:id="rId13"/>
    <p:sldId id="270" r:id="rId14"/>
    <p:sldId id="271" r:id="rId15"/>
    <p:sldId id="272" r:id="rId16"/>
    <p:sldId id="273" r:id="rId17"/>
  </p:sldIdLst>
  <p:sldSz cx="7561263" cy="10693400"/>
  <p:notesSz cx="6858000" cy="9144000"/>
  <p:defaultTextStyle>
    <a:defPPr>
      <a:defRPr lang="fr-FR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558" y="-125"/>
      </p:cViewPr>
      <p:guideLst>
        <p:guide orient="horz" pos="3369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7095" y="3321887"/>
            <a:ext cx="6427074" cy="22921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34190" y="6059595"/>
            <a:ext cx="5292884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2B73-F036-4372-87C3-E4B1FF809B6B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0D2A-2B9C-43EE-A046-32A6E2AA5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7252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2B73-F036-4372-87C3-E4B1FF809B6B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0D2A-2B9C-43EE-A046-32A6E2AA5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086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411321" y="472787"/>
            <a:ext cx="1988770" cy="10059717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42387" y="472787"/>
            <a:ext cx="5842913" cy="1005971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2B73-F036-4372-87C3-E4B1FF809B6B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0D2A-2B9C-43EE-A046-32A6E2AA5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204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2B73-F036-4372-87C3-E4B1FF809B6B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0D2A-2B9C-43EE-A046-32A6E2AA5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4978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7288" y="6871501"/>
            <a:ext cx="6427074" cy="2123828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97288" y="4532319"/>
            <a:ext cx="6427074" cy="2339181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2B73-F036-4372-87C3-E4B1FF809B6B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0D2A-2B9C-43EE-A046-32A6E2AA5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620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42387" y="2750086"/>
            <a:ext cx="3915841" cy="77824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484250" y="2750086"/>
            <a:ext cx="3915842" cy="77824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2B73-F036-4372-87C3-E4B1FF809B6B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0D2A-2B9C-43EE-A046-32A6E2AA5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222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4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78063" y="2393640"/>
            <a:ext cx="3340871" cy="99755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78063" y="3391195"/>
            <a:ext cx="3340871" cy="616108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841017" y="2393640"/>
            <a:ext cx="3342183" cy="99755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841017" y="3391195"/>
            <a:ext cx="3342183" cy="616108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2B73-F036-4372-87C3-E4B1FF809B6B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0D2A-2B9C-43EE-A046-32A6E2AA5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021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2B73-F036-4372-87C3-E4B1FF809B6B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0D2A-2B9C-43EE-A046-32A6E2AA5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7588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2B73-F036-4372-87C3-E4B1FF809B6B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0D2A-2B9C-43EE-A046-32A6E2AA5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431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064" y="425755"/>
            <a:ext cx="2487603" cy="1811937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56244" y="425757"/>
            <a:ext cx="4226956" cy="912652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78064" y="2237694"/>
            <a:ext cx="2487603" cy="7314583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2B73-F036-4372-87C3-E4B1FF809B6B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0D2A-2B9C-43EE-A046-32A6E2AA5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2358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2060" y="7485380"/>
            <a:ext cx="4536758" cy="883692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482060" y="955475"/>
            <a:ext cx="4536758" cy="6416040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482060" y="8369071"/>
            <a:ext cx="4536758" cy="1254989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12B73-F036-4372-87C3-E4B1FF809B6B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0D2A-2B9C-43EE-A046-32A6E2AA5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8306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4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78063" y="2495127"/>
            <a:ext cx="6805137" cy="7057150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78063" y="9911199"/>
            <a:ext cx="1764295" cy="56932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12B73-F036-4372-87C3-E4B1FF809B6B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83432" y="9911199"/>
            <a:ext cx="2394400" cy="56932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5418905" y="9911199"/>
            <a:ext cx="1764295" cy="56932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40D2A-2B9C-43EE-A046-32A6E2AA5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42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78.png"/><Relationship Id="rId18" Type="http://schemas.openxmlformats.org/officeDocument/2006/relationships/image" Target="../media/image9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12" Type="http://schemas.openxmlformats.org/officeDocument/2006/relationships/image" Target="../media/image77.png"/><Relationship Id="rId17" Type="http://schemas.openxmlformats.org/officeDocument/2006/relationships/image" Target="../media/image81.png"/><Relationship Id="rId2" Type="http://schemas.openxmlformats.org/officeDocument/2006/relationships/image" Target="../media/image69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76.png"/><Relationship Id="rId5" Type="http://schemas.openxmlformats.org/officeDocument/2006/relationships/image" Target="../media/image72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19" Type="http://schemas.openxmlformats.org/officeDocument/2006/relationships/image" Target="../media/image82.jpeg"/><Relationship Id="rId4" Type="http://schemas.openxmlformats.org/officeDocument/2006/relationships/image" Target="../media/image71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26.png"/><Relationship Id="rId3" Type="http://schemas.openxmlformats.org/officeDocument/2006/relationships/image" Target="../media/image84.png"/><Relationship Id="rId7" Type="http://schemas.openxmlformats.org/officeDocument/2006/relationships/image" Target="../media/image86.jpeg"/><Relationship Id="rId12" Type="http://schemas.openxmlformats.org/officeDocument/2006/relationships/image" Target="../media/image9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90.png"/><Relationship Id="rId5" Type="http://schemas.openxmlformats.org/officeDocument/2006/relationships/image" Target="../media/image85.png"/><Relationship Id="rId10" Type="http://schemas.openxmlformats.org/officeDocument/2006/relationships/image" Target="../media/image89.png"/><Relationship Id="rId4" Type="http://schemas.openxmlformats.org/officeDocument/2006/relationships/image" Target="../media/image19.png"/><Relationship Id="rId9" Type="http://schemas.openxmlformats.org/officeDocument/2006/relationships/image" Target="../media/image88.png"/><Relationship Id="rId14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2.png"/><Relationship Id="rId3" Type="http://schemas.openxmlformats.org/officeDocument/2006/relationships/image" Target="../media/image94.png"/><Relationship Id="rId7" Type="http://schemas.openxmlformats.org/officeDocument/2006/relationships/image" Target="../media/image33.png"/><Relationship Id="rId12" Type="http://schemas.openxmlformats.org/officeDocument/2006/relationships/image" Target="../media/image101.png"/><Relationship Id="rId17" Type="http://schemas.openxmlformats.org/officeDocument/2006/relationships/image" Target="../media/image103.jpeg"/><Relationship Id="rId2" Type="http://schemas.openxmlformats.org/officeDocument/2006/relationships/image" Target="../media/image93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100.png"/><Relationship Id="rId5" Type="http://schemas.openxmlformats.org/officeDocument/2006/relationships/image" Target="../media/image96.png"/><Relationship Id="rId15" Type="http://schemas.openxmlformats.org/officeDocument/2006/relationships/image" Target="../media/image41.png"/><Relationship Id="rId10" Type="http://schemas.openxmlformats.org/officeDocument/2006/relationships/image" Target="../media/image99.png"/><Relationship Id="rId4" Type="http://schemas.openxmlformats.org/officeDocument/2006/relationships/image" Target="../media/image95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4.png"/><Relationship Id="rId18" Type="http://schemas.openxmlformats.org/officeDocument/2006/relationships/image" Target="../media/image117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3.png"/><Relationship Id="rId17" Type="http://schemas.openxmlformats.org/officeDocument/2006/relationships/image" Target="../media/image116.png"/><Relationship Id="rId2" Type="http://schemas.openxmlformats.org/officeDocument/2006/relationships/image" Target="../media/image104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2.png"/><Relationship Id="rId5" Type="http://schemas.openxmlformats.org/officeDocument/2006/relationships/image" Target="../media/image107.png"/><Relationship Id="rId15" Type="http://schemas.openxmlformats.org/officeDocument/2006/relationships/image" Target="../media/image57.png"/><Relationship Id="rId10" Type="http://schemas.openxmlformats.org/officeDocument/2006/relationships/image" Target="../media/image111.png"/><Relationship Id="rId4" Type="http://schemas.openxmlformats.org/officeDocument/2006/relationships/image" Target="../media/image106.png"/><Relationship Id="rId9" Type="http://schemas.openxmlformats.org/officeDocument/2006/relationships/image" Target="../media/image51.png"/><Relationship Id="rId14" Type="http://schemas.openxmlformats.org/officeDocument/2006/relationships/image" Target="../media/image1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19.png"/><Relationship Id="rId7" Type="http://schemas.openxmlformats.org/officeDocument/2006/relationships/image" Target="../media/image66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842953"/>
              </p:ext>
            </p:extLst>
          </p:nvPr>
        </p:nvGraphicFramePr>
        <p:xfrm>
          <a:off x="180231" y="378148"/>
          <a:ext cx="7218906" cy="787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302"/>
                <a:gridCol w="2406302"/>
                <a:gridCol w="2406302"/>
              </a:tblGrid>
              <a:tr h="2626080"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cycle de vie</a:t>
                      </a:r>
                      <a:r>
                        <a:rPr lang="fr-FR" sz="4000" b="1" baseline="0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 de la </a:t>
                      </a:r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grenouille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cycle de vie</a:t>
                      </a:r>
                      <a:r>
                        <a:rPr lang="fr-FR" sz="4000" b="1" baseline="0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 du </a:t>
                      </a:r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papillon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cycle de vie</a:t>
                      </a:r>
                      <a:r>
                        <a:rPr lang="fr-FR" sz="4000" b="1" baseline="0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 de la </a:t>
                      </a:r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poule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626080"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cycle de vie</a:t>
                      </a:r>
                      <a:r>
                        <a:rPr lang="fr-FR" sz="4000" b="1" baseline="0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 de la </a:t>
                      </a:r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plante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cycle de vie</a:t>
                      </a:r>
                      <a:r>
                        <a:rPr lang="fr-FR" sz="4000" b="1" baseline="0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 de l’</a:t>
                      </a:r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abeille</a:t>
                      </a:r>
                      <a:endParaRPr lang="fr-FR" sz="3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cycle de vie</a:t>
                      </a:r>
                      <a:r>
                        <a:rPr lang="fr-FR" sz="4000" b="1" baseline="0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 de la </a:t>
                      </a:r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fourmi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626080"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cycle de vie</a:t>
                      </a:r>
                      <a:r>
                        <a:rPr lang="fr-FR" sz="4000" b="1" baseline="0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 de la </a:t>
                      </a:r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coccinelle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cycle de vie</a:t>
                      </a:r>
                      <a:r>
                        <a:rPr lang="fr-FR" sz="4000" b="1" baseline="0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 du </a:t>
                      </a:r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lucane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cycle de vie</a:t>
                      </a:r>
                      <a:r>
                        <a:rPr lang="fr-FR" sz="4000" b="1" baseline="0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 de la </a:t>
                      </a:r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tortue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4213886" y="10241514"/>
            <a:ext cx="33123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http://www.tiloustics.eu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978209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231532"/>
              </p:ext>
            </p:extLst>
          </p:nvPr>
        </p:nvGraphicFramePr>
        <p:xfrm>
          <a:off x="162124" y="180232"/>
          <a:ext cx="7218906" cy="8223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302"/>
                <a:gridCol w="2406302"/>
                <a:gridCol w="2406302"/>
              </a:tblGrid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œufs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larve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chrysalide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lucane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9815" y="6208860"/>
            <a:ext cx="1571876" cy="229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12" y="2394371"/>
            <a:ext cx="2280445" cy="1678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55" y="378148"/>
            <a:ext cx="1938360" cy="181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12" y="4410595"/>
            <a:ext cx="1469807" cy="189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95" y="4359064"/>
            <a:ext cx="1808080" cy="199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551" y="487030"/>
            <a:ext cx="1382414" cy="150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950" y="2427417"/>
            <a:ext cx="1769615" cy="161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341" y="4883196"/>
            <a:ext cx="1776224" cy="94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821" y="6611541"/>
            <a:ext cx="1989873" cy="149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138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782061"/>
              </p:ext>
            </p:extLst>
          </p:nvPr>
        </p:nvGraphicFramePr>
        <p:xfrm>
          <a:off x="162124" y="180232"/>
          <a:ext cx="7218906" cy="8223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302"/>
                <a:gridCol w="2406302"/>
                <a:gridCol w="2406302"/>
              </a:tblGrid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œufs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nouveau né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jeune tortue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tortue</a:t>
                      </a:r>
                      <a:r>
                        <a:rPr lang="fr-FR" sz="4000" b="1" baseline="0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 adulte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7" t="7139" r="16164" b="15221"/>
          <a:stretch/>
        </p:blipFill>
        <p:spPr bwMode="auto">
          <a:xfrm>
            <a:off x="357386" y="234132"/>
            <a:ext cx="2062392" cy="19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4" t="16063" r="21939" b="21074"/>
          <a:stretch/>
        </p:blipFill>
        <p:spPr bwMode="auto">
          <a:xfrm>
            <a:off x="486534" y="2538388"/>
            <a:ext cx="1804095" cy="159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1" t="15610" r="14937" b="19761"/>
          <a:stretch/>
        </p:blipFill>
        <p:spPr bwMode="auto">
          <a:xfrm>
            <a:off x="321290" y="4482604"/>
            <a:ext cx="2064894" cy="164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8" t="14238" r="8625" b="7856"/>
          <a:stretch/>
        </p:blipFill>
        <p:spPr bwMode="auto">
          <a:xfrm>
            <a:off x="357386" y="6642844"/>
            <a:ext cx="2132082" cy="153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519" y="2511961"/>
            <a:ext cx="2085677" cy="156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12" y="425426"/>
            <a:ext cx="2027237" cy="158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7" t="8609" r="16994"/>
          <a:stretch/>
        </p:blipFill>
        <p:spPr bwMode="auto">
          <a:xfrm>
            <a:off x="2767012" y="4482604"/>
            <a:ext cx="2077445" cy="169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8"/>
          <a:stretch/>
        </p:blipFill>
        <p:spPr bwMode="auto">
          <a:xfrm>
            <a:off x="2785216" y="6636967"/>
            <a:ext cx="2060281" cy="15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603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Ellipse 87"/>
          <p:cNvSpPr/>
          <p:nvPr/>
        </p:nvSpPr>
        <p:spPr>
          <a:xfrm>
            <a:off x="1463839" y="6193432"/>
            <a:ext cx="4429106" cy="3707136"/>
          </a:xfrm>
          <a:prstGeom prst="ellipse">
            <a:avLst/>
          </a:prstGeom>
          <a:noFill/>
          <a:ln w="1016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/>
          <p:cNvSpPr/>
          <p:nvPr/>
        </p:nvSpPr>
        <p:spPr>
          <a:xfrm>
            <a:off x="1463839" y="666766"/>
            <a:ext cx="4429106" cy="3707136"/>
          </a:xfrm>
          <a:prstGeom prst="ellipse">
            <a:avLst/>
          </a:prstGeom>
          <a:noFill/>
          <a:ln w="1016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657660"/>
              </p:ext>
            </p:extLst>
          </p:nvPr>
        </p:nvGraphicFramePr>
        <p:xfrm>
          <a:off x="2726350" y="8862274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chrysalide</a:t>
                      </a:r>
                      <a:endParaRPr lang="fr-FR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351054"/>
              </p:ext>
            </p:extLst>
          </p:nvPr>
        </p:nvGraphicFramePr>
        <p:xfrm>
          <a:off x="525044" y="7348025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papillon</a:t>
                      </a:r>
                      <a:endParaRPr lang="fr-FR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50684"/>
              </p:ext>
            </p:extLst>
          </p:nvPr>
        </p:nvGraphicFramePr>
        <p:xfrm>
          <a:off x="4843905" y="7373576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chenille</a:t>
                      </a:r>
                      <a:endParaRPr lang="fr-FR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467710"/>
              </p:ext>
            </p:extLst>
          </p:nvPr>
        </p:nvGraphicFramePr>
        <p:xfrm>
          <a:off x="2660902" y="5872126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œufs</a:t>
                      </a:r>
                      <a:endParaRPr lang="fr-FR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85" y="7419359"/>
            <a:ext cx="900946" cy="69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344" y="8885365"/>
            <a:ext cx="739048" cy="72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149" y="7506967"/>
            <a:ext cx="855340" cy="60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806" y="6071970"/>
            <a:ext cx="936668" cy="51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/>
          <a:stretch/>
        </p:blipFill>
        <p:spPr bwMode="auto">
          <a:xfrm>
            <a:off x="3816021" y="5917681"/>
            <a:ext cx="828100" cy="72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91544" y="7573059"/>
            <a:ext cx="874132" cy="45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029" y="8956839"/>
            <a:ext cx="921824" cy="69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797" y="7390423"/>
            <a:ext cx="659135" cy="73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235393" y="5634732"/>
            <a:ext cx="7056784" cy="482453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7" name="Tableau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338285"/>
              </p:ext>
            </p:extLst>
          </p:nvPr>
        </p:nvGraphicFramePr>
        <p:xfrm>
          <a:off x="364355" y="1493611"/>
          <a:ext cx="2129448" cy="1645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grenouille </a:t>
                      </a:r>
                      <a:r>
                        <a:rPr lang="fr-FR" sz="24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adulte</a:t>
                      </a:r>
                      <a:endParaRPr lang="fr-FR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9" name="Tableau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627328"/>
              </p:ext>
            </p:extLst>
          </p:nvPr>
        </p:nvGraphicFramePr>
        <p:xfrm>
          <a:off x="4969710" y="1493611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têtard</a:t>
                      </a:r>
                      <a:endParaRPr lang="fr-FR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0" name="Tableau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261267"/>
              </p:ext>
            </p:extLst>
          </p:nvPr>
        </p:nvGraphicFramePr>
        <p:xfrm>
          <a:off x="2680405" y="356481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œufs</a:t>
                      </a:r>
                      <a:endParaRPr lang="fr-FR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1" name="Rectangle 80"/>
          <p:cNvSpPr/>
          <p:nvPr/>
        </p:nvSpPr>
        <p:spPr>
          <a:xfrm>
            <a:off x="219082" y="202640"/>
            <a:ext cx="7056784" cy="482453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82" name="Tableau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395531"/>
              </p:ext>
            </p:extLst>
          </p:nvPr>
        </p:nvGraphicFramePr>
        <p:xfrm>
          <a:off x="4130921" y="3289878"/>
          <a:ext cx="2129448" cy="1523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têtard </a:t>
                      </a:r>
                      <a:endParaRPr lang="fr-FR" sz="2400" b="1" dirty="0" smtClean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avec pattes postérieures</a:t>
                      </a:r>
                      <a:endParaRPr lang="fr-FR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3" name="Tableau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21940"/>
              </p:ext>
            </p:extLst>
          </p:nvPr>
        </p:nvGraphicFramePr>
        <p:xfrm>
          <a:off x="987694" y="3399187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jeune grenouille</a:t>
                      </a:r>
                      <a:endParaRPr lang="fr-FR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9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22968" r="24360" b="24058"/>
          <a:stretch/>
        </p:blipFill>
        <p:spPr bwMode="auto">
          <a:xfrm>
            <a:off x="2719695" y="423851"/>
            <a:ext cx="1027779" cy="70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t="23820" r="7357" b="29229"/>
          <a:stretch/>
        </p:blipFill>
        <p:spPr bwMode="auto">
          <a:xfrm>
            <a:off x="4984654" y="1751493"/>
            <a:ext cx="1050825" cy="29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 t="19426" r="12100" b="17623"/>
          <a:stretch/>
        </p:blipFill>
        <p:spPr bwMode="auto">
          <a:xfrm>
            <a:off x="4230069" y="3650685"/>
            <a:ext cx="958561" cy="39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5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7" t="20782" r="12447" b="13044"/>
          <a:stretch/>
        </p:blipFill>
        <p:spPr bwMode="auto">
          <a:xfrm>
            <a:off x="1012517" y="3522736"/>
            <a:ext cx="1011655" cy="51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6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5" t="8903" r="13835" b="7194"/>
          <a:stretch/>
        </p:blipFill>
        <p:spPr bwMode="auto">
          <a:xfrm>
            <a:off x="431514" y="1579237"/>
            <a:ext cx="828838" cy="66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021" y="423851"/>
            <a:ext cx="963544" cy="6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7" y="1552437"/>
            <a:ext cx="977528" cy="68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223" y="3579125"/>
            <a:ext cx="963146" cy="472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10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6" t="33640"/>
          <a:stretch/>
        </p:blipFill>
        <p:spPr bwMode="auto">
          <a:xfrm>
            <a:off x="2173723" y="3457269"/>
            <a:ext cx="809980" cy="71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11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289" y="1531405"/>
            <a:ext cx="976839" cy="73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70810" y="2007290"/>
            <a:ext cx="2061366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Cursive standard" pitchFamily="2" charset="0"/>
              </a:rPr>
              <a:t>cycle de </a:t>
            </a:r>
            <a:endParaRPr lang="fr-FR" sz="2400" b="1" dirty="0" smtClean="0">
              <a:latin typeface="Cursive standard" pitchFamily="2" charset="0"/>
            </a:endParaRPr>
          </a:p>
          <a:p>
            <a:pPr algn="ctr"/>
            <a:r>
              <a:rPr lang="fr-FR" sz="2400" b="1" dirty="0" smtClean="0">
                <a:latin typeface="Cursive standard" pitchFamily="2" charset="0"/>
              </a:rPr>
              <a:t>vie de </a:t>
            </a:r>
            <a:r>
              <a:rPr lang="fr-FR" sz="2400" b="1" dirty="0">
                <a:latin typeface="Cursive standard" pitchFamily="2" charset="0"/>
              </a:rPr>
              <a:t>la </a:t>
            </a:r>
            <a:endParaRPr lang="fr-FR" sz="2400" b="1" dirty="0" smtClean="0">
              <a:latin typeface="Cursive standard" pitchFamily="2" charset="0"/>
            </a:endParaRPr>
          </a:p>
          <a:p>
            <a:pPr algn="ctr"/>
            <a:r>
              <a:rPr lang="fr-FR" sz="2400" b="1" dirty="0" smtClean="0">
                <a:latin typeface="Cursive standard" pitchFamily="2" charset="0"/>
              </a:rPr>
              <a:t>grenouille</a:t>
            </a:r>
            <a:endParaRPr lang="fr-FR" sz="2400" b="1" dirty="0">
              <a:latin typeface="Cursive standard" pitchFamily="2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2716791" y="7446835"/>
            <a:ext cx="2061366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Cursive standard" pitchFamily="2" charset="0"/>
              </a:rPr>
              <a:t>cycle de </a:t>
            </a:r>
            <a:endParaRPr lang="fr-FR" sz="2400" b="1" dirty="0" smtClean="0">
              <a:latin typeface="Cursive standard" pitchFamily="2" charset="0"/>
            </a:endParaRPr>
          </a:p>
          <a:p>
            <a:pPr algn="ctr"/>
            <a:r>
              <a:rPr lang="fr-FR" sz="2400" b="1" dirty="0" smtClean="0">
                <a:latin typeface="Cursive standard" pitchFamily="2" charset="0"/>
              </a:rPr>
              <a:t>vie du </a:t>
            </a:r>
          </a:p>
          <a:p>
            <a:pPr algn="ctr"/>
            <a:r>
              <a:rPr lang="fr-FR" sz="2400" b="1" dirty="0" smtClean="0">
                <a:latin typeface="Cursive standard" pitchFamily="2" charset="0"/>
              </a:rPr>
              <a:t>papillon</a:t>
            </a:r>
            <a:endParaRPr lang="fr-FR" sz="2400" b="1" dirty="0">
              <a:latin typeface="Cursive standar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803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Ellipse 87"/>
          <p:cNvSpPr/>
          <p:nvPr/>
        </p:nvSpPr>
        <p:spPr>
          <a:xfrm>
            <a:off x="1463839" y="6193432"/>
            <a:ext cx="4429106" cy="3707136"/>
          </a:xfrm>
          <a:prstGeom prst="ellipse">
            <a:avLst/>
          </a:prstGeom>
          <a:noFill/>
          <a:ln w="1016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060873"/>
              </p:ext>
            </p:extLst>
          </p:nvPr>
        </p:nvGraphicFramePr>
        <p:xfrm>
          <a:off x="2726350" y="8862274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ursive standard" pitchFamily="2" charset="0"/>
                        </a:rPr>
                        <a:t>plantule</a:t>
                      </a:r>
                      <a:endParaRPr lang="fr-FR" sz="2400" b="1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021104"/>
              </p:ext>
            </p:extLst>
          </p:nvPr>
        </p:nvGraphicFramePr>
        <p:xfrm>
          <a:off x="525044" y="7348025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ursive standard" pitchFamily="2" charset="0"/>
                        </a:rPr>
                        <a:t>plante</a:t>
                      </a:r>
                      <a:endParaRPr lang="fr-FR" sz="2400" b="1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71171"/>
              </p:ext>
            </p:extLst>
          </p:nvPr>
        </p:nvGraphicFramePr>
        <p:xfrm>
          <a:off x="4843905" y="7373576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ursive standard" pitchFamily="2" charset="0"/>
                        </a:rPr>
                        <a:t>germination</a:t>
                      </a:r>
                      <a:endParaRPr lang="fr-FR" sz="2400" b="1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748033"/>
              </p:ext>
            </p:extLst>
          </p:nvPr>
        </p:nvGraphicFramePr>
        <p:xfrm>
          <a:off x="2660902" y="5872126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ursive standard" pitchFamily="2" charset="0"/>
                        </a:rPr>
                        <a:t>graine</a:t>
                      </a:r>
                      <a:endParaRPr lang="fr-FR" sz="2400" b="1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6" name="Rectangle 55"/>
          <p:cNvSpPr/>
          <p:nvPr/>
        </p:nvSpPr>
        <p:spPr>
          <a:xfrm>
            <a:off x="235393" y="5634732"/>
            <a:ext cx="7056784" cy="482453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Rectangle 99"/>
          <p:cNvSpPr/>
          <p:nvPr/>
        </p:nvSpPr>
        <p:spPr>
          <a:xfrm>
            <a:off x="2716791" y="7446835"/>
            <a:ext cx="2061366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Cursive standard" pitchFamily="2" charset="0"/>
              </a:rPr>
              <a:t>cycle de </a:t>
            </a:r>
            <a:endParaRPr lang="fr-FR" sz="2400" b="1" dirty="0" smtClean="0">
              <a:latin typeface="Cursive standard" pitchFamily="2" charset="0"/>
            </a:endParaRPr>
          </a:p>
          <a:p>
            <a:pPr algn="ctr"/>
            <a:r>
              <a:rPr lang="fr-FR" sz="2400" b="1" dirty="0" smtClean="0">
                <a:latin typeface="Cursive standard" pitchFamily="2" charset="0"/>
              </a:rPr>
              <a:t>vie de la </a:t>
            </a:r>
          </a:p>
          <a:p>
            <a:pPr algn="ctr"/>
            <a:r>
              <a:rPr lang="fr-FR" sz="2400" b="1" dirty="0" smtClean="0">
                <a:latin typeface="Cursive standard" pitchFamily="2" charset="0"/>
              </a:rPr>
              <a:t>plante</a:t>
            </a:r>
            <a:endParaRPr lang="fr-FR" sz="2400" b="1" dirty="0">
              <a:latin typeface="Cursive standard" pitchFamily="2" charset="0"/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1477078" y="852616"/>
            <a:ext cx="4429106" cy="3707136"/>
          </a:xfrm>
          <a:prstGeom prst="ellipse">
            <a:avLst/>
          </a:prstGeom>
          <a:noFill/>
          <a:ln w="1016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7" name="Tableau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826093"/>
              </p:ext>
            </p:extLst>
          </p:nvPr>
        </p:nvGraphicFramePr>
        <p:xfrm>
          <a:off x="2739589" y="3521458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ursive standard" pitchFamily="2" charset="0"/>
                        </a:rPr>
                        <a:t>poussin</a:t>
                      </a:r>
                      <a:endParaRPr lang="fr-FR" sz="2400" b="1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8" name="Tableau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810923"/>
              </p:ext>
            </p:extLst>
          </p:nvPr>
        </p:nvGraphicFramePr>
        <p:xfrm>
          <a:off x="538283" y="2007209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ursive standard" pitchFamily="2" charset="0"/>
                        </a:rPr>
                        <a:t>poule</a:t>
                      </a:r>
                      <a:endParaRPr lang="fr-FR" sz="2400" b="1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9" name="Tableau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81387"/>
              </p:ext>
            </p:extLst>
          </p:nvPr>
        </p:nvGraphicFramePr>
        <p:xfrm>
          <a:off x="4857144" y="2032760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ursive standard" pitchFamily="2" charset="0"/>
                        </a:rPr>
                        <a:t>éclosion</a:t>
                      </a:r>
                      <a:endParaRPr lang="fr-FR" sz="2400" b="1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0" name="Tableau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410941"/>
              </p:ext>
            </p:extLst>
          </p:nvPr>
        </p:nvGraphicFramePr>
        <p:xfrm>
          <a:off x="2674141" y="531310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ursive standard" pitchFamily="2" charset="0"/>
                        </a:rPr>
                        <a:t>œufs</a:t>
                      </a:r>
                      <a:endParaRPr lang="fr-FR" sz="2400" b="1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9" name="Rectangle 48"/>
          <p:cNvSpPr/>
          <p:nvPr/>
        </p:nvSpPr>
        <p:spPr>
          <a:xfrm>
            <a:off x="248632" y="293916"/>
            <a:ext cx="7056784" cy="482453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2730030" y="2106019"/>
            <a:ext cx="2061366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Cursive standard" pitchFamily="2" charset="0"/>
              </a:rPr>
              <a:t>cycle de </a:t>
            </a:r>
            <a:endParaRPr lang="fr-FR" sz="2400" b="1" dirty="0" smtClean="0">
              <a:latin typeface="Cursive standard" pitchFamily="2" charset="0"/>
            </a:endParaRPr>
          </a:p>
          <a:p>
            <a:pPr algn="ctr"/>
            <a:r>
              <a:rPr lang="fr-FR" sz="2400" b="1" dirty="0" smtClean="0">
                <a:latin typeface="Cursive standard" pitchFamily="2" charset="0"/>
              </a:rPr>
              <a:t>vie de la</a:t>
            </a:r>
          </a:p>
          <a:p>
            <a:pPr algn="ctr"/>
            <a:r>
              <a:rPr lang="fr-FR" sz="2400" b="1" dirty="0" smtClean="0">
                <a:latin typeface="Cursive standard" pitchFamily="2" charset="0"/>
              </a:rPr>
              <a:t>poule</a:t>
            </a:r>
            <a:endParaRPr lang="fr-FR" sz="2400" b="1" dirty="0">
              <a:latin typeface="Cursive standard" pitchFamily="2" charset="0"/>
            </a:endParaRP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4131" r="3378" b="15164"/>
          <a:stretch/>
        </p:blipFill>
        <p:spPr bwMode="auto">
          <a:xfrm>
            <a:off x="756295" y="2075056"/>
            <a:ext cx="657180" cy="71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" t="49040" r="59753" b="14818"/>
          <a:stretch/>
        </p:blipFill>
        <p:spPr bwMode="auto">
          <a:xfrm>
            <a:off x="2988543" y="3638857"/>
            <a:ext cx="576714" cy="61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8" t="4746" r="6761" b="63730"/>
          <a:stretch/>
        </p:blipFill>
        <p:spPr bwMode="auto">
          <a:xfrm>
            <a:off x="4947183" y="2103450"/>
            <a:ext cx="804989" cy="73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733" r="61669" b="63079"/>
          <a:stretch/>
        </p:blipFill>
        <p:spPr bwMode="auto">
          <a:xfrm>
            <a:off x="2775083" y="553463"/>
            <a:ext cx="903309" cy="75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098" y="594172"/>
            <a:ext cx="904002" cy="67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/>
          <a:stretch/>
        </p:blipFill>
        <p:spPr bwMode="auto">
          <a:xfrm>
            <a:off x="5934537" y="2132972"/>
            <a:ext cx="1035142" cy="60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098" y="3578632"/>
            <a:ext cx="980448" cy="73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399" y="2066277"/>
            <a:ext cx="911094" cy="72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07" t="31298" r="2168" b="4350"/>
          <a:stretch/>
        </p:blipFill>
        <p:spPr bwMode="auto">
          <a:xfrm>
            <a:off x="865077" y="7429577"/>
            <a:ext cx="439615" cy="72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7" t="45441" r="56146" b="7744"/>
          <a:stretch/>
        </p:blipFill>
        <p:spPr bwMode="auto">
          <a:xfrm>
            <a:off x="2981925" y="8875093"/>
            <a:ext cx="527226" cy="77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1" t="7703" r="29596" b="59965"/>
          <a:stretch/>
        </p:blipFill>
        <p:spPr bwMode="auto">
          <a:xfrm>
            <a:off x="5047835" y="7446834"/>
            <a:ext cx="662608" cy="70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8" r="64097" b="61264"/>
          <a:stretch/>
        </p:blipFill>
        <p:spPr bwMode="auto">
          <a:xfrm>
            <a:off x="2730030" y="5900287"/>
            <a:ext cx="908882" cy="76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Rectangle 68"/>
          <p:cNvSpPr/>
          <p:nvPr/>
        </p:nvSpPr>
        <p:spPr>
          <a:xfrm>
            <a:off x="6845682" y="10183199"/>
            <a:ext cx="206854" cy="156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0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5" t="17486"/>
          <a:stretch/>
        </p:blipFill>
        <p:spPr bwMode="auto">
          <a:xfrm>
            <a:off x="4008327" y="8904783"/>
            <a:ext cx="515971" cy="74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0" t="41941" r="44514" b="4030"/>
          <a:stretch/>
        </p:blipFill>
        <p:spPr bwMode="auto">
          <a:xfrm>
            <a:off x="6135637" y="7410875"/>
            <a:ext cx="589830" cy="75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02" r="74922"/>
          <a:stretch/>
        </p:blipFill>
        <p:spPr bwMode="auto">
          <a:xfrm>
            <a:off x="4068615" y="5900287"/>
            <a:ext cx="511414" cy="74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58"/>
          <a:stretch/>
        </p:blipFill>
        <p:spPr bwMode="auto">
          <a:xfrm>
            <a:off x="1830270" y="7387822"/>
            <a:ext cx="464887" cy="76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824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Ellipse 87"/>
          <p:cNvSpPr/>
          <p:nvPr/>
        </p:nvSpPr>
        <p:spPr>
          <a:xfrm>
            <a:off x="1463839" y="6193432"/>
            <a:ext cx="4429106" cy="3707136"/>
          </a:xfrm>
          <a:prstGeom prst="ellipse">
            <a:avLst/>
          </a:prstGeom>
          <a:noFill/>
          <a:ln w="1016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728900"/>
              </p:ext>
            </p:extLst>
          </p:nvPr>
        </p:nvGraphicFramePr>
        <p:xfrm>
          <a:off x="2726350" y="8862274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ursive standard" pitchFamily="2" charset="0"/>
                        </a:rPr>
                        <a:t>nymphe</a:t>
                      </a:r>
                      <a:endParaRPr lang="fr-FR" sz="2400" b="1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815583"/>
              </p:ext>
            </p:extLst>
          </p:nvPr>
        </p:nvGraphicFramePr>
        <p:xfrm>
          <a:off x="525044" y="7348025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ursive standard" pitchFamily="2" charset="0"/>
                        </a:rPr>
                        <a:t>fourmi</a:t>
                      </a:r>
                      <a:endParaRPr lang="fr-FR" sz="2400" b="1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426655"/>
              </p:ext>
            </p:extLst>
          </p:nvPr>
        </p:nvGraphicFramePr>
        <p:xfrm>
          <a:off x="4843905" y="7373576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ursive standard" pitchFamily="2" charset="0"/>
                        </a:rPr>
                        <a:t>larves</a:t>
                      </a:r>
                      <a:endParaRPr lang="fr-FR" sz="2400" b="1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343650"/>
              </p:ext>
            </p:extLst>
          </p:nvPr>
        </p:nvGraphicFramePr>
        <p:xfrm>
          <a:off x="2660902" y="5872126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ursive standard" pitchFamily="2" charset="0"/>
                        </a:rPr>
                        <a:t>œufs</a:t>
                      </a:r>
                      <a:endParaRPr lang="fr-FR" sz="2400" b="1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6" name="Rectangle 55"/>
          <p:cNvSpPr/>
          <p:nvPr/>
        </p:nvSpPr>
        <p:spPr>
          <a:xfrm>
            <a:off x="235393" y="5634732"/>
            <a:ext cx="7056784" cy="482453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Rectangle 99"/>
          <p:cNvSpPr/>
          <p:nvPr/>
        </p:nvSpPr>
        <p:spPr>
          <a:xfrm>
            <a:off x="2716791" y="7446835"/>
            <a:ext cx="2061366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Cursive standard" pitchFamily="2" charset="0"/>
              </a:rPr>
              <a:t>cycle de </a:t>
            </a:r>
            <a:endParaRPr lang="fr-FR" sz="2400" b="1" dirty="0" smtClean="0">
              <a:latin typeface="Cursive standard" pitchFamily="2" charset="0"/>
            </a:endParaRPr>
          </a:p>
          <a:p>
            <a:pPr algn="ctr"/>
            <a:r>
              <a:rPr lang="fr-FR" sz="2400" b="1" dirty="0" smtClean="0">
                <a:latin typeface="Cursive standard" pitchFamily="2" charset="0"/>
              </a:rPr>
              <a:t>vie de la </a:t>
            </a:r>
          </a:p>
          <a:p>
            <a:pPr algn="ctr"/>
            <a:r>
              <a:rPr lang="fr-FR" sz="2400" b="1" dirty="0" smtClean="0">
                <a:latin typeface="Cursive standard" pitchFamily="2" charset="0"/>
              </a:rPr>
              <a:t>fourmi</a:t>
            </a:r>
            <a:endParaRPr lang="fr-FR" sz="2400" b="1" dirty="0">
              <a:latin typeface="Cursive standard" pitchFamily="2" charset="0"/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1477078" y="852616"/>
            <a:ext cx="4429106" cy="3707136"/>
          </a:xfrm>
          <a:prstGeom prst="ellipse">
            <a:avLst/>
          </a:prstGeom>
          <a:noFill/>
          <a:ln w="1016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7" name="Tableau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369746"/>
              </p:ext>
            </p:extLst>
          </p:nvPr>
        </p:nvGraphicFramePr>
        <p:xfrm>
          <a:off x="2739589" y="3521458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ursive standard" pitchFamily="2" charset="0"/>
                        </a:rPr>
                        <a:t>nymphe</a:t>
                      </a:r>
                      <a:endParaRPr lang="fr-FR" sz="2400" b="1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8" name="Tableau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956592"/>
              </p:ext>
            </p:extLst>
          </p:nvPr>
        </p:nvGraphicFramePr>
        <p:xfrm>
          <a:off x="538283" y="2007209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ursive standard" pitchFamily="2" charset="0"/>
                        </a:rPr>
                        <a:t>abeille</a:t>
                      </a:r>
                      <a:endParaRPr lang="fr-FR" sz="2400" b="1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9" name="Tableau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956305"/>
              </p:ext>
            </p:extLst>
          </p:nvPr>
        </p:nvGraphicFramePr>
        <p:xfrm>
          <a:off x="4857144" y="2032760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ursive standard" pitchFamily="2" charset="0"/>
                        </a:rPr>
                        <a:t>larve</a:t>
                      </a:r>
                      <a:endParaRPr lang="fr-FR" sz="2400" b="1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0" name="Tableau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447154"/>
              </p:ext>
            </p:extLst>
          </p:nvPr>
        </p:nvGraphicFramePr>
        <p:xfrm>
          <a:off x="2674141" y="531310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ursive standard" pitchFamily="2" charset="0"/>
                        </a:rPr>
                        <a:t>œuf</a:t>
                      </a:r>
                      <a:endParaRPr lang="fr-FR" sz="2400" b="1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9" name="Rectangle 48"/>
          <p:cNvSpPr/>
          <p:nvPr/>
        </p:nvSpPr>
        <p:spPr>
          <a:xfrm>
            <a:off x="248632" y="293916"/>
            <a:ext cx="7056784" cy="482453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2730030" y="2106019"/>
            <a:ext cx="2061366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Cursive standard" pitchFamily="2" charset="0"/>
              </a:rPr>
              <a:t>cycle de </a:t>
            </a:r>
            <a:endParaRPr lang="fr-FR" sz="2400" b="1" dirty="0" smtClean="0">
              <a:latin typeface="Cursive standard" pitchFamily="2" charset="0"/>
            </a:endParaRPr>
          </a:p>
          <a:p>
            <a:pPr algn="ctr"/>
            <a:r>
              <a:rPr lang="fr-FR" sz="2400" b="1" dirty="0" smtClean="0">
                <a:latin typeface="Cursive standard" pitchFamily="2" charset="0"/>
              </a:rPr>
              <a:t>vie de </a:t>
            </a:r>
          </a:p>
          <a:p>
            <a:pPr algn="ctr"/>
            <a:r>
              <a:rPr lang="fr-FR" sz="2400" b="1" dirty="0" smtClean="0">
                <a:latin typeface="Cursive standard" pitchFamily="2" charset="0"/>
              </a:rPr>
              <a:t>l’abeille</a:t>
            </a:r>
            <a:endParaRPr lang="fr-FR" sz="2400" b="1" dirty="0">
              <a:latin typeface="Cursive standard" pitchFamily="2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030" y="642717"/>
            <a:ext cx="961601" cy="66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719" y="3638330"/>
            <a:ext cx="983414" cy="66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70" y="2044945"/>
            <a:ext cx="731840" cy="74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007" y="2064796"/>
            <a:ext cx="906219" cy="74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872" y="2093175"/>
            <a:ext cx="915066" cy="686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0"/>
          <a:stretch/>
        </p:blipFill>
        <p:spPr bwMode="auto">
          <a:xfrm>
            <a:off x="4067312" y="3579864"/>
            <a:ext cx="531999" cy="72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68472" y="484678"/>
            <a:ext cx="594736" cy="91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6" t="12696" r="12502" b="7816"/>
          <a:stretch/>
        </p:blipFill>
        <p:spPr bwMode="auto">
          <a:xfrm>
            <a:off x="1646945" y="2106019"/>
            <a:ext cx="960966" cy="646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310" y="8918877"/>
            <a:ext cx="1008113" cy="62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61" y="7386639"/>
            <a:ext cx="979058" cy="72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007" y="7471474"/>
            <a:ext cx="812449" cy="63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06" y="5988030"/>
            <a:ext cx="936731" cy="6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7" t="9573"/>
          <a:stretch/>
        </p:blipFill>
        <p:spPr bwMode="auto">
          <a:xfrm>
            <a:off x="3777024" y="5922764"/>
            <a:ext cx="958948" cy="72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813" y="7471474"/>
            <a:ext cx="929112" cy="60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5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2"/>
          <a:stretch/>
        </p:blipFill>
        <p:spPr bwMode="auto">
          <a:xfrm rot="5400000">
            <a:off x="3952748" y="8763598"/>
            <a:ext cx="761125" cy="99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6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6"/>
          <a:stretch/>
        </p:blipFill>
        <p:spPr bwMode="auto">
          <a:xfrm>
            <a:off x="1633547" y="7432513"/>
            <a:ext cx="974364" cy="67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453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Ellipse 87"/>
          <p:cNvSpPr/>
          <p:nvPr/>
        </p:nvSpPr>
        <p:spPr>
          <a:xfrm>
            <a:off x="1463839" y="6193432"/>
            <a:ext cx="4429106" cy="3707136"/>
          </a:xfrm>
          <a:prstGeom prst="ellipse">
            <a:avLst/>
          </a:prstGeom>
          <a:noFill/>
          <a:ln w="1016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47215"/>
              </p:ext>
            </p:extLst>
          </p:nvPr>
        </p:nvGraphicFramePr>
        <p:xfrm>
          <a:off x="2726350" y="8862274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ursive standard" pitchFamily="2" charset="0"/>
                        </a:rPr>
                        <a:t>chrysalide</a:t>
                      </a:r>
                      <a:endParaRPr lang="fr-FR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718365"/>
              </p:ext>
            </p:extLst>
          </p:nvPr>
        </p:nvGraphicFramePr>
        <p:xfrm>
          <a:off x="525044" y="7348025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ursive standard" pitchFamily="2" charset="0"/>
                        </a:rPr>
                        <a:t>lucane</a:t>
                      </a:r>
                      <a:endParaRPr lang="fr-FR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175658"/>
              </p:ext>
            </p:extLst>
          </p:nvPr>
        </p:nvGraphicFramePr>
        <p:xfrm>
          <a:off x="4843905" y="7373576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ursive standard" pitchFamily="2" charset="0"/>
                        </a:rPr>
                        <a:t>larve</a:t>
                      </a:r>
                      <a:endParaRPr lang="fr-FR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502096"/>
              </p:ext>
            </p:extLst>
          </p:nvPr>
        </p:nvGraphicFramePr>
        <p:xfrm>
          <a:off x="2660902" y="5872126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ursive standard" pitchFamily="2" charset="0"/>
                        </a:rPr>
                        <a:t>œufs</a:t>
                      </a:r>
                      <a:endParaRPr lang="fr-FR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6" name="Rectangle 55"/>
          <p:cNvSpPr/>
          <p:nvPr/>
        </p:nvSpPr>
        <p:spPr>
          <a:xfrm>
            <a:off x="235393" y="5634732"/>
            <a:ext cx="7056784" cy="482453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Rectangle 99"/>
          <p:cNvSpPr/>
          <p:nvPr/>
        </p:nvSpPr>
        <p:spPr>
          <a:xfrm>
            <a:off x="2716791" y="7446835"/>
            <a:ext cx="2061366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Cursive standard" pitchFamily="2" charset="0"/>
              </a:rPr>
              <a:t>cycle de </a:t>
            </a:r>
            <a:endParaRPr lang="fr-FR" sz="2400" b="1" dirty="0" smtClean="0">
              <a:latin typeface="Cursive standard" pitchFamily="2" charset="0"/>
            </a:endParaRPr>
          </a:p>
          <a:p>
            <a:pPr algn="ctr"/>
            <a:r>
              <a:rPr lang="fr-FR" sz="2400" b="1" dirty="0" smtClean="0">
                <a:latin typeface="Cursive standard" pitchFamily="2" charset="0"/>
              </a:rPr>
              <a:t>vie du </a:t>
            </a:r>
          </a:p>
          <a:p>
            <a:pPr algn="ctr"/>
            <a:r>
              <a:rPr lang="fr-FR" sz="2400" b="1" dirty="0" smtClean="0">
                <a:latin typeface="Cursive standard" pitchFamily="2" charset="0"/>
              </a:rPr>
              <a:t>lucane</a:t>
            </a:r>
            <a:endParaRPr lang="fr-FR" sz="2400" b="1" dirty="0">
              <a:latin typeface="Cursive standard" pitchFamily="2" charset="0"/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1477078" y="852616"/>
            <a:ext cx="4429106" cy="3707136"/>
          </a:xfrm>
          <a:prstGeom prst="ellipse">
            <a:avLst/>
          </a:prstGeom>
          <a:noFill/>
          <a:ln w="1016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7" name="Tableau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572166"/>
              </p:ext>
            </p:extLst>
          </p:nvPr>
        </p:nvGraphicFramePr>
        <p:xfrm>
          <a:off x="2739589" y="3521458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ursive standard" pitchFamily="2" charset="0"/>
                        </a:rPr>
                        <a:t>nymphe</a:t>
                      </a:r>
                      <a:endParaRPr lang="fr-FR" sz="2400" b="1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8" name="Tableau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864069"/>
              </p:ext>
            </p:extLst>
          </p:nvPr>
        </p:nvGraphicFramePr>
        <p:xfrm>
          <a:off x="538283" y="2007209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r>
                        <a:rPr lang="fr-FR" dirty="0" smtClean="0"/>
                        <a:t>c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ursive standard" pitchFamily="2" charset="0"/>
                        </a:rPr>
                        <a:t>coccinelle</a:t>
                      </a:r>
                      <a:endParaRPr lang="fr-FR" sz="2400" b="1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9" name="Tableau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46403"/>
              </p:ext>
            </p:extLst>
          </p:nvPr>
        </p:nvGraphicFramePr>
        <p:xfrm>
          <a:off x="4857144" y="2032760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ursive standard" pitchFamily="2" charset="0"/>
                        </a:rPr>
                        <a:t>larve</a:t>
                      </a:r>
                      <a:endParaRPr lang="fr-FR" sz="2400" b="1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0" name="Tableau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541399"/>
              </p:ext>
            </p:extLst>
          </p:nvPr>
        </p:nvGraphicFramePr>
        <p:xfrm>
          <a:off x="2674141" y="531310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ursive standard" pitchFamily="2" charset="0"/>
                        </a:rPr>
                        <a:t>œufs</a:t>
                      </a:r>
                      <a:endParaRPr lang="fr-FR" sz="2400" b="1" dirty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9" name="Rectangle 48"/>
          <p:cNvSpPr/>
          <p:nvPr/>
        </p:nvSpPr>
        <p:spPr>
          <a:xfrm>
            <a:off x="248632" y="293916"/>
            <a:ext cx="7056784" cy="482453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2730030" y="2106019"/>
            <a:ext cx="2061366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Cursive standard" pitchFamily="2" charset="0"/>
              </a:rPr>
              <a:t>cycle de </a:t>
            </a:r>
            <a:endParaRPr lang="fr-FR" sz="2400" b="1" dirty="0" smtClean="0">
              <a:latin typeface="Cursive standard" pitchFamily="2" charset="0"/>
            </a:endParaRPr>
          </a:p>
          <a:p>
            <a:pPr algn="ctr"/>
            <a:r>
              <a:rPr lang="fr-FR" sz="2400" b="1" dirty="0" smtClean="0">
                <a:latin typeface="Cursive standard" pitchFamily="2" charset="0"/>
              </a:rPr>
              <a:t>vie de la </a:t>
            </a:r>
          </a:p>
          <a:p>
            <a:pPr algn="ctr"/>
            <a:r>
              <a:rPr lang="fr-FR" sz="2400" b="1" dirty="0" smtClean="0">
                <a:latin typeface="Cursive standard" pitchFamily="2" charset="0"/>
              </a:rPr>
              <a:t>coccinelle</a:t>
            </a:r>
            <a:endParaRPr lang="fr-FR" sz="2400" b="1" dirty="0">
              <a:latin typeface="Cursive standard" pitchFamily="2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t="8463" r="46397" b="46088"/>
          <a:stretch/>
        </p:blipFill>
        <p:spPr bwMode="auto">
          <a:xfrm>
            <a:off x="619882" y="2052985"/>
            <a:ext cx="857196" cy="75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7"/>
          <a:stretch/>
        </p:blipFill>
        <p:spPr bwMode="auto">
          <a:xfrm>
            <a:off x="4886407" y="2066614"/>
            <a:ext cx="1005515" cy="74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723" y="3545864"/>
            <a:ext cx="1024906" cy="75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22" y="668606"/>
            <a:ext cx="1024906" cy="58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1" t="30340" r="17097" b="20537"/>
          <a:stretch/>
        </p:blipFill>
        <p:spPr bwMode="auto">
          <a:xfrm>
            <a:off x="3777389" y="595502"/>
            <a:ext cx="970732" cy="66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t="13349" r="10293" b="18990"/>
          <a:stretch/>
        </p:blipFill>
        <p:spPr bwMode="auto">
          <a:xfrm>
            <a:off x="3852639" y="3546500"/>
            <a:ext cx="938757" cy="75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871" y="2066614"/>
            <a:ext cx="1023872" cy="729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7" t="1541" r="20662" b="12324"/>
          <a:stretch/>
        </p:blipFill>
        <p:spPr bwMode="auto">
          <a:xfrm>
            <a:off x="1692399" y="2100774"/>
            <a:ext cx="891769" cy="68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0228" y="7275761"/>
            <a:ext cx="656502" cy="9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629" y="7447113"/>
            <a:ext cx="981252" cy="72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2"/>
          <a:stretch/>
        </p:blipFill>
        <p:spPr bwMode="auto">
          <a:xfrm>
            <a:off x="2741674" y="5903771"/>
            <a:ext cx="969181" cy="77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527" y="8914346"/>
            <a:ext cx="530754" cy="68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276" y="8835694"/>
            <a:ext cx="761625" cy="841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791" y="5923520"/>
            <a:ext cx="691207" cy="75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9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836" y="7431971"/>
            <a:ext cx="809280" cy="73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961" y="9019108"/>
            <a:ext cx="888112" cy="47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123" y="7431971"/>
            <a:ext cx="863045" cy="64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472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Ellipse 35"/>
          <p:cNvSpPr/>
          <p:nvPr/>
        </p:nvSpPr>
        <p:spPr>
          <a:xfrm>
            <a:off x="1477078" y="852616"/>
            <a:ext cx="4429106" cy="3707136"/>
          </a:xfrm>
          <a:prstGeom prst="ellipse">
            <a:avLst/>
          </a:prstGeom>
          <a:noFill/>
          <a:ln w="1016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7" name="Tableau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085655"/>
              </p:ext>
            </p:extLst>
          </p:nvPr>
        </p:nvGraphicFramePr>
        <p:xfrm>
          <a:off x="2739589" y="3521458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ursive standard" pitchFamily="2" charset="0"/>
                        </a:rPr>
                        <a:t>jeune tortue</a:t>
                      </a:r>
                      <a:endParaRPr lang="fr-FR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8" name="Tableau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268558"/>
              </p:ext>
            </p:extLst>
          </p:nvPr>
        </p:nvGraphicFramePr>
        <p:xfrm>
          <a:off x="538283" y="2007209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ursive standard" pitchFamily="2" charset="0"/>
                        </a:rPr>
                        <a:t>tortue adulte</a:t>
                      </a:r>
                      <a:endParaRPr lang="fr-FR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9" name="Tableau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55189"/>
              </p:ext>
            </p:extLst>
          </p:nvPr>
        </p:nvGraphicFramePr>
        <p:xfrm>
          <a:off x="4857144" y="2032760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ursive standard" pitchFamily="2" charset="0"/>
                        </a:rPr>
                        <a:t>nouveau né</a:t>
                      </a:r>
                      <a:endParaRPr lang="fr-FR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0" name="Tableau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491793"/>
              </p:ext>
            </p:extLst>
          </p:nvPr>
        </p:nvGraphicFramePr>
        <p:xfrm>
          <a:off x="2674141" y="531310"/>
          <a:ext cx="2129448" cy="1357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724"/>
                <a:gridCol w="1064724"/>
              </a:tblGrid>
              <a:tr h="822312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538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ursive standard" pitchFamily="2" charset="0"/>
                        </a:rPr>
                        <a:t>œufs</a:t>
                      </a:r>
                      <a:endParaRPr lang="fr-FR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9" name="Rectangle 48"/>
          <p:cNvSpPr/>
          <p:nvPr/>
        </p:nvSpPr>
        <p:spPr>
          <a:xfrm>
            <a:off x="248632" y="293916"/>
            <a:ext cx="7056784" cy="482453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2730030" y="2106019"/>
            <a:ext cx="2061366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Cursive standard" pitchFamily="2" charset="0"/>
              </a:rPr>
              <a:t>cycle de </a:t>
            </a:r>
            <a:endParaRPr lang="fr-FR" sz="2400" b="1" dirty="0" smtClean="0">
              <a:latin typeface="Cursive standard" pitchFamily="2" charset="0"/>
            </a:endParaRPr>
          </a:p>
          <a:p>
            <a:pPr algn="ctr"/>
            <a:r>
              <a:rPr lang="fr-FR" sz="2400" b="1" dirty="0" smtClean="0">
                <a:latin typeface="Cursive standard" pitchFamily="2" charset="0"/>
              </a:rPr>
              <a:t>vie de la </a:t>
            </a:r>
          </a:p>
          <a:p>
            <a:pPr algn="ctr"/>
            <a:r>
              <a:rPr lang="fr-FR" sz="2400" b="1" dirty="0" smtClean="0">
                <a:latin typeface="Cursive standard" pitchFamily="2" charset="0"/>
              </a:rPr>
              <a:t>tortue</a:t>
            </a:r>
            <a:endParaRPr lang="fr-FR" sz="2400" b="1" dirty="0">
              <a:latin typeface="Cursive standard" pitchFamily="2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7" t="7139" r="16164" b="15221"/>
          <a:stretch/>
        </p:blipFill>
        <p:spPr bwMode="auto">
          <a:xfrm>
            <a:off x="2766324" y="573195"/>
            <a:ext cx="778377" cy="74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4" t="16063" r="21939" b="21074"/>
          <a:stretch/>
        </p:blipFill>
        <p:spPr bwMode="auto">
          <a:xfrm>
            <a:off x="5004767" y="2106019"/>
            <a:ext cx="799819" cy="70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1" t="15610" r="14937" b="19761"/>
          <a:stretch/>
        </p:blipFill>
        <p:spPr bwMode="auto">
          <a:xfrm>
            <a:off x="2821480" y="3563452"/>
            <a:ext cx="925994" cy="73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8" t="14238" r="8625" b="7856"/>
          <a:stretch/>
        </p:blipFill>
        <p:spPr bwMode="auto">
          <a:xfrm>
            <a:off x="612279" y="2051981"/>
            <a:ext cx="939154" cy="67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879" y="2106019"/>
            <a:ext cx="936104" cy="70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07" y="596046"/>
            <a:ext cx="891661" cy="69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7" t="8609" r="16994"/>
          <a:stretch/>
        </p:blipFill>
        <p:spPr bwMode="auto">
          <a:xfrm>
            <a:off x="3928567" y="3593486"/>
            <a:ext cx="862829" cy="70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8"/>
          <a:stretch/>
        </p:blipFill>
        <p:spPr bwMode="auto">
          <a:xfrm>
            <a:off x="1638475" y="2051981"/>
            <a:ext cx="967642" cy="71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8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>
            <a:off x="684287" y="465912"/>
            <a:ext cx="6264696" cy="4464496"/>
          </a:xfrm>
          <a:prstGeom prst="ellipse">
            <a:avLst/>
          </a:prstGeom>
          <a:noFill/>
          <a:ln w="1016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684287" y="5706740"/>
            <a:ext cx="6264696" cy="4464496"/>
          </a:xfrm>
          <a:prstGeom prst="ellipse">
            <a:avLst/>
          </a:prstGeom>
          <a:noFill/>
          <a:ln w="1016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0372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343089"/>
              </p:ext>
            </p:extLst>
          </p:nvPr>
        </p:nvGraphicFramePr>
        <p:xfrm>
          <a:off x="162124" y="180232"/>
          <a:ext cx="7218906" cy="10279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302"/>
                <a:gridCol w="2406302"/>
                <a:gridCol w="2406302"/>
              </a:tblGrid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œufs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têtard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têtard </a:t>
                      </a:r>
                    </a:p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avec pattes postérieures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jeune grenouille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grenouille adulte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22968" r="24360" b="24058"/>
          <a:stretch/>
        </p:blipFill>
        <p:spPr bwMode="auto">
          <a:xfrm>
            <a:off x="540271" y="573746"/>
            <a:ext cx="1687691" cy="115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t="23820" r="7357" b="29229"/>
          <a:stretch/>
        </p:blipFill>
        <p:spPr bwMode="auto">
          <a:xfrm>
            <a:off x="410829" y="2970436"/>
            <a:ext cx="1946573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 t="19426" r="12100" b="17623"/>
          <a:stretch/>
        </p:blipFill>
        <p:spPr bwMode="auto">
          <a:xfrm>
            <a:off x="317328" y="4940916"/>
            <a:ext cx="1944095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7" t="20782" r="12447" b="13044"/>
          <a:stretch/>
        </p:blipFill>
        <p:spPr bwMode="auto">
          <a:xfrm>
            <a:off x="410829" y="6855130"/>
            <a:ext cx="1967119" cy="10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5" t="8903" r="13835" b="7194"/>
          <a:stretch/>
        </p:blipFill>
        <p:spPr bwMode="auto">
          <a:xfrm>
            <a:off x="497252" y="8731076"/>
            <a:ext cx="1773727" cy="141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519" y="573746"/>
            <a:ext cx="2058685" cy="137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519" y="2555402"/>
            <a:ext cx="2040209" cy="137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17" y="4856658"/>
            <a:ext cx="1958211" cy="96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6" t="33640"/>
          <a:stretch/>
        </p:blipFill>
        <p:spPr bwMode="auto">
          <a:xfrm>
            <a:off x="2859953" y="6497058"/>
            <a:ext cx="1983237" cy="175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953" y="8744148"/>
            <a:ext cx="1952775" cy="146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400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836352"/>
              </p:ext>
            </p:extLst>
          </p:nvPr>
        </p:nvGraphicFramePr>
        <p:xfrm>
          <a:off x="162124" y="180232"/>
          <a:ext cx="7218906" cy="8223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302"/>
                <a:gridCol w="2406302"/>
                <a:gridCol w="2406302"/>
              </a:tblGrid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œufs 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chenille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chrysalide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papillon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60" y="6599723"/>
            <a:ext cx="2016224" cy="155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33" y="4410596"/>
            <a:ext cx="1841418" cy="179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0" y="2538388"/>
            <a:ext cx="1914161" cy="135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0" y="594172"/>
            <a:ext cx="2096164" cy="115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/>
          <a:stretch/>
        </p:blipFill>
        <p:spPr bwMode="auto">
          <a:xfrm>
            <a:off x="2857500" y="392827"/>
            <a:ext cx="1787559" cy="156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07817" y="2831825"/>
            <a:ext cx="1886924" cy="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16" y="4565266"/>
            <a:ext cx="1989873" cy="149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580" y="6492593"/>
            <a:ext cx="1575395" cy="176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401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582526"/>
              </p:ext>
            </p:extLst>
          </p:nvPr>
        </p:nvGraphicFramePr>
        <p:xfrm>
          <a:off x="162124" y="180232"/>
          <a:ext cx="7218906" cy="8223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302"/>
                <a:gridCol w="2406302"/>
                <a:gridCol w="2406302"/>
              </a:tblGrid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œufs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éclosion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poussin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poule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4131" r="3378" b="15164"/>
          <a:stretch/>
        </p:blipFill>
        <p:spPr bwMode="auto">
          <a:xfrm>
            <a:off x="613299" y="6570836"/>
            <a:ext cx="1603797" cy="174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" t="49040" r="59753" b="14818"/>
          <a:stretch/>
        </p:blipFill>
        <p:spPr bwMode="auto">
          <a:xfrm>
            <a:off x="814441" y="4914652"/>
            <a:ext cx="1153427" cy="122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8" t="4746" r="6761" b="63730"/>
          <a:stretch/>
        </p:blipFill>
        <p:spPr bwMode="auto">
          <a:xfrm>
            <a:off x="511889" y="2315257"/>
            <a:ext cx="1806618" cy="165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733" r="61669" b="63079"/>
          <a:stretch/>
        </p:blipFill>
        <p:spPr bwMode="auto">
          <a:xfrm>
            <a:off x="527104" y="457200"/>
            <a:ext cx="1806618" cy="151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535" y="538616"/>
            <a:ext cx="1808005" cy="135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/>
          <a:stretch/>
        </p:blipFill>
        <p:spPr bwMode="auto">
          <a:xfrm>
            <a:off x="2785394" y="2620874"/>
            <a:ext cx="2070285" cy="121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94" y="4554612"/>
            <a:ext cx="1960897" cy="14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395" y="6642844"/>
            <a:ext cx="1822187" cy="144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368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687237"/>
              </p:ext>
            </p:extLst>
          </p:nvPr>
        </p:nvGraphicFramePr>
        <p:xfrm>
          <a:off x="162124" y="180232"/>
          <a:ext cx="7218906" cy="8223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302"/>
                <a:gridCol w="2406302"/>
                <a:gridCol w="2406302"/>
              </a:tblGrid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graine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8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germination</a:t>
                      </a:r>
                      <a:endParaRPr lang="fr-FR" sz="38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plantule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plante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07" t="31298" r="2168" b="4350"/>
          <a:stretch/>
        </p:blipFill>
        <p:spPr bwMode="auto">
          <a:xfrm>
            <a:off x="874384" y="6498828"/>
            <a:ext cx="1058136" cy="174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7" t="45441" r="56146" b="7744"/>
          <a:stretch/>
        </p:blipFill>
        <p:spPr bwMode="auto">
          <a:xfrm>
            <a:off x="774636" y="4410597"/>
            <a:ext cx="1162735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1" t="7703" r="29596" b="59965"/>
          <a:stretch/>
        </p:blipFill>
        <p:spPr bwMode="auto">
          <a:xfrm>
            <a:off x="536791" y="2394372"/>
            <a:ext cx="1569048" cy="167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8" r="64097" b="61264"/>
          <a:stretch/>
        </p:blipFill>
        <p:spPr bwMode="auto">
          <a:xfrm>
            <a:off x="518000" y="450156"/>
            <a:ext cx="1676006" cy="140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74636" y="6498828"/>
            <a:ext cx="413707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5" t="17486"/>
          <a:stretch/>
        </p:blipFill>
        <p:spPr bwMode="auto">
          <a:xfrm>
            <a:off x="3204567" y="4364154"/>
            <a:ext cx="1312401" cy="189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0" t="41941" r="44514" b="4030"/>
          <a:stretch/>
        </p:blipFill>
        <p:spPr bwMode="auto">
          <a:xfrm>
            <a:off x="3227781" y="2600838"/>
            <a:ext cx="1153178" cy="1476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02" r="74922"/>
          <a:stretch/>
        </p:blipFill>
        <p:spPr bwMode="auto">
          <a:xfrm>
            <a:off x="3271894" y="450155"/>
            <a:ext cx="1064952" cy="156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58"/>
          <a:stretch/>
        </p:blipFill>
        <p:spPr bwMode="auto">
          <a:xfrm>
            <a:off x="3325294" y="6624086"/>
            <a:ext cx="990567" cy="161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379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214476"/>
              </p:ext>
            </p:extLst>
          </p:nvPr>
        </p:nvGraphicFramePr>
        <p:xfrm>
          <a:off x="162124" y="180232"/>
          <a:ext cx="7218906" cy="8223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302"/>
                <a:gridCol w="2406302"/>
                <a:gridCol w="2406302"/>
              </a:tblGrid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œuf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larve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nymphe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abeille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28" y="475008"/>
            <a:ext cx="2043925" cy="142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84" y="4698628"/>
            <a:ext cx="2034254" cy="137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41" y="6498828"/>
            <a:ext cx="1694939" cy="172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79" y="2498900"/>
            <a:ext cx="1973559" cy="161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527" y="2592463"/>
            <a:ext cx="1908214" cy="14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0"/>
          <a:stretch/>
        </p:blipFill>
        <p:spPr bwMode="auto">
          <a:xfrm>
            <a:off x="3168563" y="4529326"/>
            <a:ext cx="1260142" cy="17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59207" y="202683"/>
            <a:ext cx="1337989" cy="204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6" t="12696" r="12502" b="7816"/>
          <a:stretch/>
        </p:blipFill>
        <p:spPr bwMode="auto">
          <a:xfrm>
            <a:off x="2774094" y="6671048"/>
            <a:ext cx="2049079" cy="137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337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422456"/>
              </p:ext>
            </p:extLst>
          </p:nvPr>
        </p:nvGraphicFramePr>
        <p:xfrm>
          <a:off x="162124" y="180232"/>
          <a:ext cx="7218906" cy="8223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302"/>
                <a:gridCol w="2406302"/>
                <a:gridCol w="2406302"/>
              </a:tblGrid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œufs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larves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nymphe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fourmi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7" y="4626620"/>
            <a:ext cx="2016225" cy="124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76" y="6570836"/>
            <a:ext cx="1958115" cy="144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82" y="2602391"/>
            <a:ext cx="1624896" cy="127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95" y="904381"/>
            <a:ext cx="1247871" cy="85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7" t="9573"/>
          <a:stretch/>
        </p:blipFill>
        <p:spPr bwMode="auto">
          <a:xfrm>
            <a:off x="2916535" y="540694"/>
            <a:ext cx="1763797" cy="132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321" y="2671798"/>
            <a:ext cx="1858224" cy="120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2"/>
          <a:stretch/>
        </p:blipFill>
        <p:spPr bwMode="auto">
          <a:xfrm rot="5400000">
            <a:off x="3037308" y="4321297"/>
            <a:ext cx="1522250" cy="198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6"/>
          <a:stretch/>
        </p:blipFill>
        <p:spPr bwMode="auto">
          <a:xfrm>
            <a:off x="2803800" y="6662583"/>
            <a:ext cx="1948727" cy="135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213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524641"/>
              </p:ext>
            </p:extLst>
          </p:nvPr>
        </p:nvGraphicFramePr>
        <p:xfrm>
          <a:off x="162124" y="180232"/>
          <a:ext cx="7218906" cy="8223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302"/>
                <a:gridCol w="2406302"/>
                <a:gridCol w="2406302"/>
              </a:tblGrid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œufs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larve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nymphe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5807">
                <a:tc>
                  <a:txBody>
                    <a:bodyPr/>
                    <a:lstStyle/>
                    <a:p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coccinelle</a:t>
                      </a:r>
                      <a:endParaRPr lang="fr-FR" sz="40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t="8463" r="46397" b="46088"/>
          <a:stretch/>
        </p:blipFill>
        <p:spPr bwMode="auto">
          <a:xfrm>
            <a:off x="322728" y="6546552"/>
            <a:ext cx="1997631" cy="176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7"/>
          <a:stretch/>
        </p:blipFill>
        <p:spPr bwMode="auto">
          <a:xfrm>
            <a:off x="296639" y="2397144"/>
            <a:ext cx="2249042" cy="166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70" y="4578964"/>
            <a:ext cx="2049811" cy="151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55" y="601816"/>
            <a:ext cx="2049811" cy="116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1" t="30340" r="17097" b="20537"/>
          <a:stretch/>
        </p:blipFill>
        <p:spPr bwMode="auto">
          <a:xfrm>
            <a:off x="2700511" y="447049"/>
            <a:ext cx="2148061" cy="146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t="13349" r="10293" b="18990"/>
          <a:stretch/>
        </p:blipFill>
        <p:spPr bwMode="auto">
          <a:xfrm>
            <a:off x="2826563" y="4541697"/>
            <a:ext cx="1971849" cy="15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69" y="2497989"/>
            <a:ext cx="2047743" cy="145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7" t="1541" r="20662" b="12324"/>
          <a:stretch/>
        </p:blipFill>
        <p:spPr bwMode="auto">
          <a:xfrm>
            <a:off x="2920718" y="6745541"/>
            <a:ext cx="1783537" cy="136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07062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1360</TotalTime>
  <Words>196</Words>
  <Application>Microsoft Office PowerPoint</Application>
  <PresentationFormat>Personnalisé</PresentationFormat>
  <Paragraphs>114</Paragraphs>
  <Slides>16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</dc:creator>
  <cp:lastModifiedBy>Nathalie</cp:lastModifiedBy>
  <cp:revision>45</cp:revision>
  <cp:lastPrinted>2016-05-24T19:16:33Z</cp:lastPrinted>
  <dcterms:created xsi:type="dcterms:W3CDTF">2016-05-24T05:45:15Z</dcterms:created>
  <dcterms:modified xsi:type="dcterms:W3CDTF">2016-05-26T16:40:40Z</dcterms:modified>
</cp:coreProperties>
</file>